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4" d="100"/>
          <a:sy n="114" d="100"/>
        </p:scale>
        <p:origin x="43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c:style val="2"/>
  <c:chart>
    <c:title>
      <c:tx>
        <c:rich>
          <a:bodyPr/>
          <a:lstStyle/>
          <a:p>
            <a:pPr>
              <a:defRPr sz="1400" b="0" i="0" u="none" strike="noStrike">
                <a:solidFill>
                  <a:srgbClr val="1F2328"/>
                </a:solidFill>
                <a:latin typeface="Cambria"/>
              </a:defRPr>
            </a:pPr>
            <a:r>
              <a:rPr lang="es-AR" sz="1400" b="0" i="0" u="none" strike="noStrike">
                <a:solidFill>
                  <a:srgbClr val="1F2328"/>
                </a:solidFill>
                <a:latin typeface="Cambria"/>
              </a:rPr>
              <a:t>Variación interanual por sector (%)</a:t>
            </a:r>
          </a:p>
        </c:rich>
      </c:tx>
      <c:overlay val="0"/>
    </c:title>
    <c:autoTitleDeleted val="0"/>
    <c:plotArea>
      <c:layout/>
      <c:barChart>
        <c:barDir val="bar"/>
        <c:grouping val="clustered"/>
        <c:varyColors val="0"/>
        <c:ser>
          <c:idx val="0"/>
          <c:order val="0"/>
          <c:tx>
            <c:strRef>
              <c:f>Sheet1!$B$1</c:f>
              <c:strCache>
                <c:ptCount val="1"/>
                <c:pt idx="0">
                  <c:v>Var. i.a. por sector</c:v>
                </c:pt>
              </c:strCache>
            </c:strRef>
          </c:tx>
          <c:spPr>
            <a:solidFill>
              <a:srgbClr val="3E7A4E"/>
            </a:solidFill>
            <a:effectLst/>
          </c:spPr>
          <c:invertIfNegative val="0"/>
          <c:dPt>
            <c:idx val="0"/>
            <c:invertIfNegative val="0"/>
            <c:bubble3D val="0"/>
            <c:spPr>
              <a:solidFill>
                <a:srgbClr val="3E7A4E"/>
              </a:solidFill>
              <a:effectLst/>
            </c:spPr>
            <c:extLst>
              <c:ext xmlns:c16="http://schemas.microsoft.com/office/drawing/2014/chart" uri="{C3380CC4-5D6E-409C-BE32-E72D297353CC}">
                <c16:uniqueId val="{00000001-914C-4329-9773-42481CE298AD}"/>
              </c:ext>
            </c:extLst>
          </c:dPt>
          <c:dPt>
            <c:idx val="1"/>
            <c:invertIfNegative val="0"/>
            <c:bubble3D val="0"/>
            <c:spPr>
              <a:solidFill>
                <a:srgbClr val="3E7A4E"/>
              </a:solidFill>
              <a:effectLst/>
            </c:spPr>
            <c:extLst>
              <c:ext xmlns:c16="http://schemas.microsoft.com/office/drawing/2014/chart" uri="{C3380CC4-5D6E-409C-BE32-E72D297353CC}">
                <c16:uniqueId val="{00000003-914C-4329-9773-42481CE298AD}"/>
              </c:ext>
            </c:extLst>
          </c:dPt>
          <c:dPt>
            <c:idx val="2"/>
            <c:invertIfNegative val="0"/>
            <c:bubble3D val="0"/>
            <c:spPr>
              <a:solidFill>
                <a:srgbClr val="3E7A4E"/>
              </a:solidFill>
              <a:effectLst/>
            </c:spPr>
            <c:extLst>
              <c:ext xmlns:c16="http://schemas.microsoft.com/office/drawing/2014/chart" uri="{C3380CC4-5D6E-409C-BE32-E72D297353CC}">
                <c16:uniqueId val="{00000005-914C-4329-9773-42481CE298AD}"/>
              </c:ext>
            </c:extLst>
          </c:dPt>
          <c:dPt>
            <c:idx val="3"/>
            <c:invertIfNegative val="0"/>
            <c:bubble3D val="0"/>
            <c:spPr>
              <a:solidFill>
                <a:srgbClr val="3E7A4E"/>
              </a:solidFill>
              <a:effectLst/>
            </c:spPr>
            <c:extLst>
              <c:ext xmlns:c16="http://schemas.microsoft.com/office/drawing/2014/chart" uri="{C3380CC4-5D6E-409C-BE32-E72D297353CC}">
                <c16:uniqueId val="{00000007-914C-4329-9773-42481CE298AD}"/>
              </c:ext>
            </c:extLst>
          </c:dPt>
          <c:dPt>
            <c:idx val="4"/>
            <c:invertIfNegative val="0"/>
            <c:bubble3D val="0"/>
            <c:spPr>
              <a:solidFill>
                <a:srgbClr val="B0362C"/>
              </a:solidFill>
              <a:effectLst/>
            </c:spPr>
            <c:extLst>
              <c:ext xmlns:c16="http://schemas.microsoft.com/office/drawing/2014/chart" uri="{C3380CC4-5D6E-409C-BE32-E72D297353CC}">
                <c16:uniqueId val="{00000009-914C-4329-9773-42481CE298AD}"/>
              </c:ext>
            </c:extLst>
          </c:dPt>
          <c:dPt>
            <c:idx val="5"/>
            <c:invertIfNegative val="0"/>
            <c:bubble3D val="0"/>
            <c:spPr>
              <a:solidFill>
                <a:srgbClr val="B0362C"/>
              </a:solidFill>
              <a:effectLst/>
            </c:spPr>
            <c:extLst>
              <c:ext xmlns:c16="http://schemas.microsoft.com/office/drawing/2014/chart" uri="{C3380CC4-5D6E-409C-BE32-E72D297353CC}">
                <c16:uniqueId val="{0000000B-914C-4329-9773-42481CE298AD}"/>
              </c:ext>
            </c:extLst>
          </c:dPt>
          <c:dPt>
            <c:idx val="6"/>
            <c:invertIfNegative val="0"/>
            <c:bubble3D val="0"/>
            <c:spPr>
              <a:solidFill>
                <a:srgbClr val="B0362C"/>
              </a:solidFill>
              <a:effectLst/>
            </c:spPr>
            <c:extLst>
              <c:ext xmlns:c16="http://schemas.microsoft.com/office/drawing/2014/chart" uri="{C3380CC4-5D6E-409C-BE32-E72D297353CC}">
                <c16:uniqueId val="{0000000D-914C-4329-9773-42481CE298AD}"/>
              </c:ext>
            </c:extLst>
          </c:dPt>
          <c:dLbls>
            <c:numFmt formatCode="0.0" sourceLinked="0"/>
            <c:spPr>
              <a:noFill/>
              <a:ln>
                <a:noFill/>
              </a:ln>
              <a:effectLst/>
            </c:spPr>
            <c:txPr>
              <a:bodyPr/>
              <a:lstStyle/>
              <a:p>
                <a:pPr>
                  <a:defRPr sz="1000" b="0" i="0" u="none" strike="noStrike">
                    <a:solidFill>
                      <a:srgbClr val="1F2328"/>
                    </a:solidFill>
                    <a:latin typeface="Arial"/>
                  </a:defRPr>
                </a:pPr>
                <a:endParaRPr lang="es-A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Minería</c:v>
                </c:pt>
                <c:pt idx="1">
                  <c:v>Electric. y agua</c:v>
                </c:pt>
                <c:pt idx="2">
                  <c:v>Agricultura</c:v>
                </c:pt>
                <c:pt idx="3">
                  <c:v>Construcción</c:v>
                </c:pt>
                <c:pt idx="4">
                  <c:v>Hoteles y rest.</c:v>
                </c:pt>
                <c:pt idx="5">
                  <c:v>Comercio</c:v>
                </c:pt>
                <c:pt idx="6">
                  <c:v>Ind. manufacturera</c:v>
                </c:pt>
              </c:strCache>
            </c:strRef>
          </c:cat>
          <c:val>
            <c:numRef>
              <c:f>Sheet1!$B$2:$B$8</c:f>
              <c:numCache>
                <c:formatCode>General</c:formatCode>
                <c:ptCount val="7"/>
                <c:pt idx="0">
                  <c:v>15.7</c:v>
                </c:pt>
                <c:pt idx="1">
                  <c:v>8</c:v>
                </c:pt>
                <c:pt idx="2">
                  <c:v>4.5999999999999996</c:v>
                </c:pt>
                <c:pt idx="3">
                  <c:v>1.9</c:v>
                </c:pt>
                <c:pt idx="4">
                  <c:v>-1.8</c:v>
                </c:pt>
                <c:pt idx="5">
                  <c:v>-4.3</c:v>
                </c:pt>
                <c:pt idx="6">
                  <c:v>-5.7</c:v>
                </c:pt>
              </c:numCache>
            </c:numRef>
          </c:val>
          <c:extLst>
            <c:ext xmlns:c16="http://schemas.microsoft.com/office/drawing/2014/chart" uri="{C3380CC4-5D6E-409C-BE32-E72D297353CC}">
              <c16:uniqueId val="{0000000E-914C-4329-9773-42481CE298AD}"/>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1F2328"/>
                </a:solidFill>
                <a:latin typeface="Arial"/>
              </a:defRPr>
            </a:pPr>
            <a:endParaRPr lang="es-AR"/>
          </a:p>
        </c:txPr>
        <c:crossAx val="2094734552"/>
        <c:crosses val="autoZero"/>
        <c:auto val="1"/>
        <c:lblAlgn val="ctr"/>
        <c:lblOffset val="100"/>
        <c:noMultiLvlLbl val="1"/>
      </c:catAx>
      <c:valAx>
        <c:axId val="2094734552"/>
        <c:scaling>
          <c:orientation val="minMax"/>
        </c:scaling>
        <c:delete val="0"/>
        <c:axPos val="b"/>
        <c:majorGridlines>
          <c:spPr>
            <a:ln w="9525" cap="flat">
              <a:solidFill>
                <a:srgbClr val="E3E1D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B7178"/>
                </a:solidFill>
                <a:latin typeface="Arial"/>
              </a:defRPr>
            </a:pPr>
            <a:endParaRPr lang="es-AR"/>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c:style val="2"/>
  <c:chart>
    <c:title>
      <c:tx>
        <c:rich>
          <a:bodyPr/>
          <a:lstStyle/>
          <a:p>
            <a:pPr>
              <a:defRPr sz="1400" b="0" i="0" u="none" strike="noStrike">
                <a:solidFill>
                  <a:srgbClr val="F7F6F3"/>
                </a:solidFill>
                <a:latin typeface="Cambria"/>
              </a:defRPr>
            </a:pPr>
            <a:r>
              <a:rPr lang="es-ES" sz="1400" b="0" i="0" u="none" strike="noStrike">
                <a:solidFill>
                  <a:srgbClr val="F7F6F3"/>
                </a:solidFill>
                <a:latin typeface="Cambria"/>
              </a:rPr>
              <a:t>Ramas industriales más golpeadas (var. i.a. %)</a:t>
            </a:r>
          </a:p>
        </c:rich>
      </c:tx>
      <c:overlay val="0"/>
    </c:title>
    <c:autoTitleDeleted val="0"/>
    <c:plotArea>
      <c:layout/>
      <c:barChart>
        <c:barDir val="bar"/>
        <c:grouping val="clustered"/>
        <c:varyColors val="0"/>
        <c:ser>
          <c:idx val="0"/>
          <c:order val="0"/>
          <c:tx>
            <c:strRef>
              <c:f>Sheet1!$B$1</c:f>
              <c:strCache>
                <c:ptCount val="1"/>
                <c:pt idx="0">
                  <c:v>Caída i.a. (%)</c:v>
                </c:pt>
              </c:strCache>
            </c:strRef>
          </c:tx>
          <c:spPr>
            <a:solidFill>
              <a:srgbClr val="B0362C"/>
            </a:solidFill>
            <a:effectLst/>
          </c:spPr>
          <c:invertIfNegative val="0"/>
          <c:dLbls>
            <c:numFmt formatCode="0.0" sourceLinked="0"/>
            <c:spPr>
              <a:noFill/>
              <a:ln>
                <a:noFill/>
              </a:ln>
              <a:effectLst/>
            </c:spPr>
            <c:txPr>
              <a:bodyPr/>
              <a:lstStyle/>
              <a:p>
                <a:pPr>
                  <a:defRPr sz="1100" b="0" i="0" u="none" strike="noStrike">
                    <a:solidFill>
                      <a:srgbClr val="F7F6F3"/>
                    </a:solidFill>
                    <a:latin typeface="Arial"/>
                  </a:defRPr>
                </a:pPr>
                <a:endParaRPr lang="es-A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Prendas de vestir</c:v>
                </c:pt>
                <c:pt idx="1">
                  <c:v>Vehículos automotores</c:v>
                </c:pt>
                <c:pt idx="2">
                  <c:v>Productos textiles</c:v>
                </c:pt>
                <c:pt idx="3">
                  <c:v>Maquinaria y equipo</c:v>
                </c:pt>
              </c:strCache>
            </c:strRef>
          </c:cat>
          <c:val>
            <c:numRef>
              <c:f>Sheet1!$B$2:$B$5</c:f>
              <c:numCache>
                <c:formatCode>General</c:formatCode>
                <c:ptCount val="4"/>
                <c:pt idx="0">
                  <c:v>-14.7</c:v>
                </c:pt>
                <c:pt idx="1">
                  <c:v>-15.9</c:v>
                </c:pt>
                <c:pt idx="2">
                  <c:v>-26.2</c:v>
                </c:pt>
                <c:pt idx="3">
                  <c:v>-23.4</c:v>
                </c:pt>
              </c:numCache>
            </c:numRef>
          </c:val>
          <c:extLst>
            <c:ext xmlns:c16="http://schemas.microsoft.com/office/drawing/2014/chart" uri="{C3380CC4-5D6E-409C-BE32-E72D297353CC}">
              <c16:uniqueId val="{00000000-E309-4BB5-AD47-1CDBAAAED675}"/>
            </c:ext>
          </c:extLst>
        </c:ser>
        <c:dLbls>
          <c:dLblPos val="inEnd"/>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low"/>
        <c:spPr>
          <a:ln w="12700" cap="flat">
            <a:solidFill>
              <a:srgbClr val="4A4E55"/>
            </a:solidFill>
            <a:prstDash val="solid"/>
            <a:round/>
          </a:ln>
        </c:spPr>
        <c:txPr>
          <a:bodyPr/>
          <a:lstStyle/>
          <a:p>
            <a:pPr>
              <a:defRPr sz="1200" b="0" i="0" u="none" strike="noStrike">
                <a:solidFill>
                  <a:srgbClr val="F7F6F3"/>
                </a:solidFill>
                <a:latin typeface="Arial"/>
              </a:defRPr>
            </a:pPr>
            <a:endParaRPr lang="es-AR"/>
          </a:p>
        </c:txPr>
        <c:crossAx val="2094734552"/>
        <c:crosses val="autoZero"/>
        <c:auto val="1"/>
        <c:lblAlgn val="ctr"/>
        <c:lblOffset val="100"/>
        <c:noMultiLvlLbl val="1"/>
      </c:catAx>
      <c:valAx>
        <c:axId val="2094734552"/>
        <c:scaling>
          <c:orientation val="minMax"/>
        </c:scaling>
        <c:delete val="0"/>
        <c:axPos val="b"/>
        <c:majorGridlines>
          <c:spPr>
            <a:ln w="9525" cap="flat">
              <a:solidFill>
                <a:srgbClr val="4A4E55"/>
              </a:solidFill>
              <a:prstDash val="solid"/>
              <a:round/>
            </a:ln>
          </c:spPr>
        </c:majorGridlines>
        <c:numFmt formatCode="General" sourceLinked="0"/>
        <c:majorTickMark val="out"/>
        <c:minorTickMark val="none"/>
        <c:tickLblPos val="low"/>
        <c:spPr>
          <a:ln w="12700" cap="flat">
            <a:solidFill>
              <a:srgbClr val="4A4E55"/>
            </a:solidFill>
            <a:prstDash val="solid"/>
            <a:round/>
          </a:ln>
        </c:spPr>
        <c:txPr>
          <a:bodyPr/>
          <a:lstStyle/>
          <a:p>
            <a:pPr>
              <a:defRPr sz="1200" b="0" i="0" u="none" strike="noStrike">
                <a:solidFill>
                  <a:srgbClr val="C9CDD3"/>
                </a:solidFill>
                <a:latin typeface="Arial"/>
              </a:defRPr>
            </a:pPr>
            <a:endParaRPr lang="es-AR"/>
          </a:p>
        </c:txPr>
        <c:crossAx val="2094734554"/>
        <c:crosses val="autoZero"/>
        <c:crossBetween val="between"/>
      </c:valAx>
      <c:spPr>
        <a:solidFill>
          <a:srgbClr val="23262B"/>
        </a:solidFill>
        <a:ln>
          <a:noFill/>
        </a:ln>
        <a:effectLst/>
      </c:spPr>
    </c:plotArea>
    <c:plotVisOnly val="1"/>
    <c:dispBlanksAs val="span"/>
    <c:showDLblsOverMax val="1"/>
  </c:chart>
  <c:spPr>
    <a:solidFill>
      <a:srgbClr val="23262B"/>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c:style val="2"/>
  <c:chart>
    <c:title>
      <c:tx>
        <c:rich>
          <a:bodyPr/>
          <a:lstStyle/>
          <a:p>
            <a:pPr>
              <a:defRPr sz="1300" b="0" i="0" u="none" strike="noStrike">
                <a:solidFill>
                  <a:srgbClr val="1F2328"/>
                </a:solidFill>
                <a:latin typeface="Cambria"/>
              </a:defRPr>
            </a:pPr>
            <a:r>
              <a:rPr lang="es-AR" sz="1300" b="0" i="0" u="none" strike="noStrike">
                <a:solidFill>
                  <a:srgbClr val="1F2328"/>
                </a:solidFill>
                <a:latin typeface="Cambria"/>
              </a:rPr>
              <a:t>Ventas por canal — var. interanual (%)</a:t>
            </a:r>
          </a:p>
        </c:rich>
      </c:tx>
      <c:overlay val="0"/>
    </c:title>
    <c:autoTitleDeleted val="0"/>
    <c:plotArea>
      <c:layout/>
      <c:barChart>
        <c:barDir val="bar"/>
        <c:grouping val="clustered"/>
        <c:varyColors val="0"/>
        <c:ser>
          <c:idx val="0"/>
          <c:order val="0"/>
          <c:tx>
            <c:strRef>
              <c:f>Sheet1!$B$1</c:f>
              <c:strCache>
                <c:ptCount val="1"/>
                <c:pt idx="0">
                  <c:v>Var. interanual (%)</c:v>
                </c:pt>
              </c:strCache>
            </c:strRef>
          </c:tx>
          <c:spPr>
            <a:solidFill>
              <a:srgbClr val="B0362C"/>
            </a:solidFill>
            <a:effectLst/>
          </c:spPr>
          <c:invertIfNegative val="0"/>
          <c:dPt>
            <c:idx val="0"/>
            <c:invertIfNegative val="0"/>
            <c:bubble3D val="0"/>
            <c:extLst>
              <c:ext xmlns:c16="http://schemas.microsoft.com/office/drawing/2014/chart" uri="{C3380CC4-5D6E-409C-BE32-E72D297353CC}">
                <c16:uniqueId val="{00000001-3F98-4204-93AA-089FBBA840C1}"/>
              </c:ext>
            </c:extLst>
          </c:dPt>
          <c:dPt>
            <c:idx val="1"/>
            <c:invertIfNegative val="0"/>
            <c:bubble3D val="0"/>
            <c:extLst>
              <c:ext xmlns:c16="http://schemas.microsoft.com/office/drawing/2014/chart" uri="{C3380CC4-5D6E-409C-BE32-E72D297353CC}">
                <c16:uniqueId val="{00000003-3F98-4204-93AA-089FBBA840C1}"/>
              </c:ext>
            </c:extLst>
          </c:dPt>
          <c:dPt>
            <c:idx val="2"/>
            <c:invertIfNegative val="0"/>
            <c:bubble3D val="0"/>
            <c:spPr>
              <a:solidFill>
                <a:srgbClr val="3E7A4E"/>
              </a:solidFill>
              <a:effectLst/>
            </c:spPr>
            <c:extLst>
              <c:ext xmlns:c16="http://schemas.microsoft.com/office/drawing/2014/chart" uri="{C3380CC4-5D6E-409C-BE32-E72D297353CC}">
                <c16:uniqueId val="{00000005-3F98-4204-93AA-089FBBA840C1}"/>
              </c:ext>
            </c:extLst>
          </c:dPt>
          <c:dLbls>
            <c:numFmt formatCode="0.0" sourceLinked="0"/>
            <c:spPr>
              <a:noFill/>
              <a:ln>
                <a:noFill/>
              </a:ln>
              <a:effectLst/>
            </c:spPr>
            <c:txPr>
              <a:bodyPr/>
              <a:lstStyle/>
              <a:p>
                <a:pPr>
                  <a:defRPr sz="1100" b="0" i="0" u="none" strike="noStrike">
                    <a:solidFill>
                      <a:srgbClr val="1F2328"/>
                    </a:solidFill>
                    <a:latin typeface="Arial"/>
                  </a:defRPr>
                </a:pPr>
                <a:endParaRPr lang="es-A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Mayoristas</c:v>
                </c:pt>
                <c:pt idx="1">
                  <c:v>Supermercados</c:v>
                </c:pt>
                <c:pt idx="2">
                  <c:v>Shoppings</c:v>
                </c:pt>
              </c:strCache>
            </c:strRef>
          </c:cat>
          <c:val>
            <c:numRef>
              <c:f>Sheet1!$B$2:$B$4</c:f>
              <c:numCache>
                <c:formatCode>General</c:formatCode>
                <c:ptCount val="3"/>
                <c:pt idx="0">
                  <c:v>-2.2999999999999998</c:v>
                </c:pt>
                <c:pt idx="1">
                  <c:v>-0.7</c:v>
                </c:pt>
                <c:pt idx="2">
                  <c:v>11.9</c:v>
                </c:pt>
              </c:numCache>
            </c:numRef>
          </c:val>
          <c:extLst>
            <c:ext xmlns:c16="http://schemas.microsoft.com/office/drawing/2014/chart" uri="{C3380CC4-5D6E-409C-BE32-E72D297353CC}">
              <c16:uniqueId val="{00000006-3F98-4204-93AA-089FBBA840C1}"/>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1F2328"/>
                </a:solidFill>
                <a:latin typeface="Arial"/>
              </a:defRPr>
            </a:pPr>
            <a:endParaRPr lang="es-AR"/>
          </a:p>
        </c:txPr>
        <c:crossAx val="2094734552"/>
        <c:crosses val="autoZero"/>
        <c:auto val="1"/>
        <c:lblAlgn val="ctr"/>
        <c:lblOffset val="100"/>
        <c:noMultiLvlLbl val="1"/>
      </c:catAx>
      <c:valAx>
        <c:axId val="2094734552"/>
        <c:scaling>
          <c:orientation val="minMax"/>
        </c:scaling>
        <c:delete val="0"/>
        <c:axPos val="b"/>
        <c:majorGridlines>
          <c:spPr>
            <a:ln w="9525" cap="flat">
              <a:solidFill>
                <a:srgbClr val="E3E1D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B7178"/>
                </a:solidFill>
                <a:latin typeface="Arial"/>
              </a:defRPr>
            </a:pPr>
            <a:endParaRPr lang="es-AR"/>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c:style val="2"/>
  <c:chart>
    <c:title>
      <c:tx>
        <c:rich>
          <a:bodyPr/>
          <a:lstStyle/>
          <a:p>
            <a:pPr>
              <a:defRPr sz="1300" b="0" i="0" u="none" strike="noStrike">
                <a:solidFill>
                  <a:srgbClr val="1F2328"/>
                </a:solidFill>
                <a:latin typeface="Cambria"/>
              </a:defRPr>
            </a:pPr>
            <a:r>
              <a:rPr lang="es-AR" sz="1300" b="0" i="0" u="none" strike="noStrike">
                <a:solidFill>
                  <a:srgbClr val="1F2328"/>
                </a:solidFill>
                <a:latin typeface="Cambria"/>
              </a:rPr>
              <a:t>Saldo comercial mensual — 2025 vs 2026 (USD M)</a:t>
            </a:r>
          </a:p>
        </c:rich>
      </c:tx>
      <c:overlay val="0"/>
    </c:title>
    <c:autoTitleDeleted val="0"/>
    <c:plotArea>
      <c:layout/>
      <c:barChart>
        <c:barDir val="col"/>
        <c:grouping val="clustered"/>
        <c:varyColors val="0"/>
        <c:ser>
          <c:idx val="0"/>
          <c:order val="0"/>
          <c:tx>
            <c:strRef>
              <c:f>Sheet1!$B$1</c:f>
              <c:strCache>
                <c:ptCount val="1"/>
                <c:pt idx="0">
                  <c:v>Saldo comercial mensual (USD M)</c:v>
                </c:pt>
              </c:strCache>
            </c:strRef>
          </c:tx>
          <c:spPr>
            <a:solidFill>
              <a:srgbClr val="9AA0A6">
                <a:alpha val="100000"/>
              </a:srgbClr>
            </a:solidFill>
            <a:effectLst/>
          </c:spPr>
          <c:invertIfNegative val="0"/>
          <c:dPt>
            <c:idx val="0"/>
            <c:invertIfNegative val="0"/>
            <c:bubble3D val="0"/>
            <c:spPr>
              <a:solidFill>
                <a:srgbClr val="9AA0A6"/>
              </a:solidFill>
              <a:effectLst/>
            </c:spPr>
            <c:extLst>
              <c:ext xmlns:c16="http://schemas.microsoft.com/office/drawing/2014/chart" uri="{C3380CC4-5D6E-409C-BE32-E72D297353CC}">
                <c16:uniqueId val="{00000001-16F3-4FC5-A9C9-38B51253C42A}"/>
              </c:ext>
            </c:extLst>
          </c:dPt>
          <c:dPt>
            <c:idx val="1"/>
            <c:invertIfNegative val="0"/>
            <c:bubble3D val="0"/>
            <c:spPr>
              <a:solidFill>
                <a:srgbClr val="9AA0A6"/>
              </a:solidFill>
              <a:effectLst/>
            </c:spPr>
            <c:extLst>
              <c:ext xmlns:c16="http://schemas.microsoft.com/office/drawing/2014/chart" uri="{C3380CC4-5D6E-409C-BE32-E72D297353CC}">
                <c16:uniqueId val="{00000003-16F3-4FC5-A9C9-38B51253C42A}"/>
              </c:ext>
            </c:extLst>
          </c:dPt>
          <c:dPt>
            <c:idx val="2"/>
            <c:invertIfNegative val="0"/>
            <c:bubble3D val="0"/>
            <c:spPr>
              <a:solidFill>
                <a:srgbClr val="9AA0A6"/>
              </a:solidFill>
              <a:effectLst/>
            </c:spPr>
            <c:extLst>
              <c:ext xmlns:c16="http://schemas.microsoft.com/office/drawing/2014/chart" uri="{C3380CC4-5D6E-409C-BE32-E72D297353CC}">
                <c16:uniqueId val="{00000005-16F3-4FC5-A9C9-38B51253C42A}"/>
              </c:ext>
            </c:extLst>
          </c:dPt>
          <c:dPt>
            <c:idx val="3"/>
            <c:invertIfNegative val="0"/>
            <c:bubble3D val="0"/>
            <c:spPr>
              <a:solidFill>
                <a:srgbClr val="9AA0A6"/>
              </a:solidFill>
              <a:effectLst/>
            </c:spPr>
            <c:extLst>
              <c:ext xmlns:c16="http://schemas.microsoft.com/office/drawing/2014/chart" uri="{C3380CC4-5D6E-409C-BE32-E72D297353CC}">
                <c16:uniqueId val="{00000007-16F3-4FC5-A9C9-38B51253C42A}"/>
              </c:ext>
            </c:extLst>
          </c:dPt>
          <c:dPt>
            <c:idx val="4"/>
            <c:invertIfNegative val="0"/>
            <c:bubble3D val="0"/>
            <c:spPr>
              <a:solidFill>
                <a:srgbClr val="9AA0A6"/>
              </a:solidFill>
              <a:effectLst/>
            </c:spPr>
            <c:extLst>
              <c:ext xmlns:c16="http://schemas.microsoft.com/office/drawing/2014/chart" uri="{C3380CC4-5D6E-409C-BE32-E72D297353CC}">
                <c16:uniqueId val="{00000009-16F3-4FC5-A9C9-38B51253C42A}"/>
              </c:ext>
            </c:extLst>
          </c:dPt>
          <c:dPt>
            <c:idx val="5"/>
            <c:invertIfNegative val="0"/>
            <c:bubble3D val="0"/>
            <c:spPr>
              <a:solidFill>
                <a:srgbClr val="9AA0A6"/>
              </a:solidFill>
              <a:effectLst/>
            </c:spPr>
            <c:extLst>
              <c:ext xmlns:c16="http://schemas.microsoft.com/office/drawing/2014/chart" uri="{C3380CC4-5D6E-409C-BE32-E72D297353CC}">
                <c16:uniqueId val="{0000000B-16F3-4FC5-A9C9-38B51253C42A}"/>
              </c:ext>
            </c:extLst>
          </c:dPt>
          <c:dPt>
            <c:idx val="6"/>
            <c:invertIfNegative val="0"/>
            <c:bubble3D val="0"/>
            <c:spPr>
              <a:solidFill>
                <a:srgbClr val="9AA0A6"/>
              </a:solidFill>
              <a:effectLst/>
            </c:spPr>
            <c:extLst>
              <c:ext xmlns:c16="http://schemas.microsoft.com/office/drawing/2014/chart" uri="{C3380CC4-5D6E-409C-BE32-E72D297353CC}">
                <c16:uniqueId val="{0000000D-16F3-4FC5-A9C9-38B51253C42A}"/>
              </c:ext>
            </c:extLst>
          </c:dPt>
          <c:dPt>
            <c:idx val="7"/>
            <c:invertIfNegative val="0"/>
            <c:bubble3D val="0"/>
            <c:spPr>
              <a:solidFill>
                <a:srgbClr val="9AA0A6"/>
              </a:solidFill>
              <a:effectLst/>
            </c:spPr>
            <c:extLst>
              <c:ext xmlns:c16="http://schemas.microsoft.com/office/drawing/2014/chart" uri="{C3380CC4-5D6E-409C-BE32-E72D297353CC}">
                <c16:uniqueId val="{0000000F-16F3-4FC5-A9C9-38B51253C42A}"/>
              </c:ext>
            </c:extLst>
          </c:dPt>
          <c:dPt>
            <c:idx val="8"/>
            <c:invertIfNegative val="0"/>
            <c:bubble3D val="0"/>
            <c:spPr>
              <a:solidFill>
                <a:srgbClr val="9AA0A6"/>
              </a:solidFill>
              <a:effectLst/>
            </c:spPr>
            <c:extLst>
              <c:ext xmlns:c16="http://schemas.microsoft.com/office/drawing/2014/chart" uri="{C3380CC4-5D6E-409C-BE32-E72D297353CC}">
                <c16:uniqueId val="{00000011-16F3-4FC5-A9C9-38B51253C42A}"/>
              </c:ext>
            </c:extLst>
          </c:dPt>
          <c:dPt>
            <c:idx val="9"/>
            <c:invertIfNegative val="0"/>
            <c:bubble3D val="0"/>
            <c:spPr>
              <a:solidFill>
                <a:srgbClr val="9AA0A6"/>
              </a:solidFill>
              <a:effectLst/>
            </c:spPr>
            <c:extLst>
              <c:ext xmlns:c16="http://schemas.microsoft.com/office/drawing/2014/chart" uri="{C3380CC4-5D6E-409C-BE32-E72D297353CC}">
                <c16:uniqueId val="{00000013-16F3-4FC5-A9C9-38B51253C42A}"/>
              </c:ext>
            </c:extLst>
          </c:dPt>
          <c:dPt>
            <c:idx val="10"/>
            <c:invertIfNegative val="0"/>
            <c:bubble3D val="0"/>
            <c:spPr>
              <a:solidFill>
                <a:srgbClr val="9AA0A6"/>
              </a:solidFill>
              <a:effectLst/>
            </c:spPr>
            <c:extLst>
              <c:ext xmlns:c16="http://schemas.microsoft.com/office/drawing/2014/chart" uri="{C3380CC4-5D6E-409C-BE32-E72D297353CC}">
                <c16:uniqueId val="{00000015-16F3-4FC5-A9C9-38B51253C42A}"/>
              </c:ext>
            </c:extLst>
          </c:dPt>
          <c:dPt>
            <c:idx val="11"/>
            <c:invertIfNegative val="0"/>
            <c:bubble3D val="0"/>
            <c:spPr>
              <a:solidFill>
                <a:srgbClr val="9AA0A6"/>
              </a:solidFill>
              <a:effectLst/>
            </c:spPr>
            <c:extLst>
              <c:ext xmlns:c16="http://schemas.microsoft.com/office/drawing/2014/chart" uri="{C3380CC4-5D6E-409C-BE32-E72D297353CC}">
                <c16:uniqueId val="{00000017-16F3-4FC5-A9C9-38B51253C42A}"/>
              </c:ext>
            </c:extLst>
          </c:dPt>
          <c:dPt>
            <c:idx val="12"/>
            <c:invertIfNegative val="0"/>
            <c:bubble3D val="0"/>
            <c:spPr>
              <a:solidFill>
                <a:srgbClr val="F2B705"/>
              </a:solidFill>
              <a:effectLst/>
            </c:spPr>
            <c:extLst>
              <c:ext xmlns:c16="http://schemas.microsoft.com/office/drawing/2014/chart" uri="{C3380CC4-5D6E-409C-BE32-E72D297353CC}">
                <c16:uniqueId val="{00000019-16F3-4FC5-A9C9-38B51253C42A}"/>
              </c:ext>
            </c:extLst>
          </c:dPt>
          <c:dPt>
            <c:idx val="13"/>
            <c:invertIfNegative val="0"/>
            <c:bubble3D val="0"/>
            <c:spPr>
              <a:solidFill>
                <a:srgbClr val="F2B705"/>
              </a:solidFill>
              <a:effectLst/>
            </c:spPr>
            <c:extLst>
              <c:ext xmlns:c16="http://schemas.microsoft.com/office/drawing/2014/chart" uri="{C3380CC4-5D6E-409C-BE32-E72D297353CC}">
                <c16:uniqueId val="{0000001B-16F3-4FC5-A9C9-38B51253C42A}"/>
              </c:ext>
            </c:extLst>
          </c:dPt>
          <c:dPt>
            <c:idx val="14"/>
            <c:invertIfNegative val="0"/>
            <c:bubble3D val="0"/>
            <c:spPr>
              <a:solidFill>
                <a:srgbClr val="F2B705"/>
              </a:solidFill>
              <a:effectLst/>
            </c:spPr>
            <c:extLst>
              <c:ext xmlns:c16="http://schemas.microsoft.com/office/drawing/2014/chart" uri="{C3380CC4-5D6E-409C-BE32-E72D297353CC}">
                <c16:uniqueId val="{0000001D-16F3-4FC5-A9C9-38B51253C42A}"/>
              </c:ext>
            </c:extLst>
          </c:dPt>
          <c:dPt>
            <c:idx val="15"/>
            <c:invertIfNegative val="0"/>
            <c:bubble3D val="0"/>
            <c:spPr>
              <a:solidFill>
                <a:srgbClr val="F2B705"/>
              </a:solidFill>
              <a:effectLst/>
            </c:spPr>
            <c:extLst>
              <c:ext xmlns:c16="http://schemas.microsoft.com/office/drawing/2014/chart" uri="{C3380CC4-5D6E-409C-BE32-E72D297353CC}">
                <c16:uniqueId val="{0000001F-16F3-4FC5-A9C9-38B51253C42A}"/>
              </c:ext>
            </c:extLst>
          </c:dPt>
          <c:dPt>
            <c:idx val="16"/>
            <c:invertIfNegative val="0"/>
            <c:bubble3D val="0"/>
            <c:spPr>
              <a:solidFill>
                <a:srgbClr val="F2B705"/>
              </a:solidFill>
              <a:effectLst/>
            </c:spPr>
            <c:extLst>
              <c:ext xmlns:c16="http://schemas.microsoft.com/office/drawing/2014/chart" uri="{C3380CC4-5D6E-409C-BE32-E72D297353CC}">
                <c16:uniqueId val="{00000021-16F3-4FC5-A9C9-38B51253C42A}"/>
              </c:ext>
            </c:extLst>
          </c:dPt>
          <c:dPt>
            <c:idx val="17"/>
            <c:invertIfNegative val="0"/>
            <c:bubble3D val="0"/>
            <c:spPr>
              <a:solidFill>
                <a:srgbClr val="F2B705"/>
              </a:solidFill>
              <a:effectLst/>
            </c:spPr>
            <c:extLst>
              <c:ext xmlns:c16="http://schemas.microsoft.com/office/drawing/2014/chart" uri="{C3380CC4-5D6E-409C-BE32-E72D297353CC}">
                <c16:uniqueId val="{00000023-16F3-4FC5-A9C9-38B51253C42A}"/>
              </c:ext>
            </c:extLst>
          </c:dPt>
          <c:cat>
            <c:strRef>
              <c:f>Sheet1!$A$2:$A$19</c:f>
              <c:strCache>
                <c:ptCount val="18"/>
                <c:pt idx="0">
                  <c:v>ene-25</c:v>
                </c:pt>
                <c:pt idx="1">
                  <c:v>feb-25</c:v>
                </c:pt>
                <c:pt idx="2">
                  <c:v>mar-25</c:v>
                </c:pt>
                <c:pt idx="3">
                  <c:v>abr-25</c:v>
                </c:pt>
                <c:pt idx="4">
                  <c:v>may-25</c:v>
                </c:pt>
                <c:pt idx="5">
                  <c:v>jun-25</c:v>
                </c:pt>
                <c:pt idx="6">
                  <c:v>jul-25</c:v>
                </c:pt>
                <c:pt idx="7">
                  <c:v>ago-25</c:v>
                </c:pt>
                <c:pt idx="8">
                  <c:v>sep-25</c:v>
                </c:pt>
                <c:pt idx="9">
                  <c:v>oct-25</c:v>
                </c:pt>
                <c:pt idx="10">
                  <c:v>nov-25</c:v>
                </c:pt>
                <c:pt idx="11">
                  <c:v>dic-25</c:v>
                </c:pt>
                <c:pt idx="12">
                  <c:v>ene-26</c:v>
                </c:pt>
                <c:pt idx="13">
                  <c:v>feb-26</c:v>
                </c:pt>
                <c:pt idx="14">
                  <c:v>mar-26</c:v>
                </c:pt>
                <c:pt idx="15">
                  <c:v>abr-26</c:v>
                </c:pt>
                <c:pt idx="16">
                  <c:v>may-26</c:v>
                </c:pt>
                <c:pt idx="17">
                  <c:v>jun-26</c:v>
                </c:pt>
              </c:strCache>
            </c:strRef>
          </c:cat>
          <c:val>
            <c:numRef>
              <c:f>Sheet1!$B$2:$B$19</c:f>
              <c:numCache>
                <c:formatCode>General</c:formatCode>
                <c:ptCount val="18"/>
                <c:pt idx="0">
                  <c:v>100</c:v>
                </c:pt>
                <c:pt idx="1">
                  <c:v>220</c:v>
                </c:pt>
                <c:pt idx="2">
                  <c:v>590</c:v>
                </c:pt>
                <c:pt idx="3">
                  <c:v>180</c:v>
                </c:pt>
                <c:pt idx="4">
                  <c:v>560</c:v>
                </c:pt>
                <c:pt idx="5">
                  <c:v>860</c:v>
                </c:pt>
                <c:pt idx="6">
                  <c:v>870</c:v>
                </c:pt>
                <c:pt idx="7">
                  <c:v>1400</c:v>
                </c:pt>
                <c:pt idx="8">
                  <c:v>900</c:v>
                </c:pt>
                <c:pt idx="9">
                  <c:v>780</c:v>
                </c:pt>
                <c:pt idx="10">
                  <c:v>2520</c:v>
                </c:pt>
                <c:pt idx="11">
                  <c:v>1900</c:v>
                </c:pt>
                <c:pt idx="12">
                  <c:v>2160</c:v>
                </c:pt>
                <c:pt idx="13">
                  <c:v>780</c:v>
                </c:pt>
                <c:pt idx="14">
                  <c:v>2540</c:v>
                </c:pt>
                <c:pt idx="15">
                  <c:v>2680</c:v>
                </c:pt>
                <c:pt idx="16">
                  <c:v>3450</c:v>
                </c:pt>
                <c:pt idx="17">
                  <c:v>2194</c:v>
                </c:pt>
              </c:numCache>
            </c:numRef>
          </c:val>
          <c:extLst>
            <c:ext xmlns:c16="http://schemas.microsoft.com/office/drawing/2014/chart" uri="{C3380CC4-5D6E-409C-BE32-E72D297353CC}">
              <c16:uniqueId val="{00000024-16F3-4FC5-A9C9-38B51253C42A}"/>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rot="2700000"/>
          <a:lstStyle/>
          <a:p>
            <a:pPr>
              <a:defRPr sz="850" b="0" i="0" u="none" strike="noStrike">
                <a:solidFill>
                  <a:srgbClr val="6B7178"/>
                </a:solidFill>
                <a:latin typeface="Arial"/>
              </a:defRPr>
            </a:pPr>
            <a:endParaRPr lang="es-AR"/>
          </a:p>
        </c:txPr>
        <c:crossAx val="2094734552"/>
        <c:crosses val="autoZero"/>
        <c:auto val="1"/>
        <c:lblAlgn val="ctr"/>
        <c:lblOffset val="100"/>
        <c:noMultiLvlLbl val="1"/>
      </c:catAx>
      <c:valAx>
        <c:axId val="2094734552"/>
        <c:scaling>
          <c:orientation val="minMax"/>
        </c:scaling>
        <c:delete val="0"/>
        <c:axPos val="l"/>
        <c:majorGridlines>
          <c:spPr>
            <a:ln w="9525" cap="flat">
              <a:solidFill>
                <a:srgbClr val="E3E1DC"/>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6B7178"/>
                </a:solidFill>
                <a:latin typeface="Arial"/>
              </a:defRPr>
            </a:pPr>
            <a:endParaRPr lang="es-AR"/>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c:style val="2"/>
  <c:chart>
    <c:title>
      <c:tx>
        <c:rich>
          <a:bodyPr/>
          <a:lstStyle/>
          <a:p>
            <a:pPr>
              <a:defRPr sz="1400" b="0" i="0" u="none" strike="noStrike">
                <a:solidFill>
                  <a:srgbClr val="1F2328"/>
                </a:solidFill>
                <a:latin typeface="Cambria"/>
              </a:defRPr>
            </a:pPr>
            <a:r>
              <a:rPr lang="es-AR" sz="1400" b="0" i="0" u="none" strike="noStrike">
                <a:solidFill>
                  <a:srgbClr val="1F2328"/>
                </a:solidFill>
                <a:latin typeface="Cambria"/>
              </a:rPr>
              <a:t>Saldo comercial por socio (USD M, acumulado)</a:t>
            </a:r>
          </a:p>
        </c:rich>
      </c:tx>
      <c:overlay val="0"/>
    </c:title>
    <c:autoTitleDeleted val="0"/>
    <c:plotArea>
      <c:layout/>
      <c:barChart>
        <c:barDir val="bar"/>
        <c:grouping val="clustered"/>
        <c:varyColors val="0"/>
        <c:ser>
          <c:idx val="0"/>
          <c:order val="0"/>
          <c:tx>
            <c:strRef>
              <c:f>Sheet1!$B$1</c:f>
              <c:strCache>
                <c:ptCount val="1"/>
                <c:pt idx="0">
                  <c:v>Saldo comercial acumulado (USD M)</c:v>
                </c:pt>
              </c:strCache>
            </c:strRef>
          </c:tx>
          <c:spPr>
            <a:solidFill>
              <a:srgbClr val="B0362C"/>
            </a:solidFill>
            <a:effectLst/>
          </c:spPr>
          <c:invertIfNegative val="0"/>
          <c:dPt>
            <c:idx val="0"/>
            <c:invertIfNegative val="0"/>
            <c:bubble3D val="0"/>
            <c:spPr>
              <a:solidFill>
                <a:srgbClr val="B0362C"/>
              </a:solidFill>
              <a:effectLst/>
            </c:spPr>
            <c:extLst>
              <c:ext xmlns:c16="http://schemas.microsoft.com/office/drawing/2014/chart" uri="{C3380CC4-5D6E-409C-BE32-E72D297353CC}">
                <c16:uniqueId val="{00000001-B203-48CC-8BC2-BC94F00D6CB7}"/>
              </c:ext>
            </c:extLst>
          </c:dPt>
          <c:dPt>
            <c:idx val="1"/>
            <c:invertIfNegative val="0"/>
            <c:bubble3D val="0"/>
            <c:spPr>
              <a:solidFill>
                <a:srgbClr val="B0362C"/>
              </a:solidFill>
              <a:effectLst/>
            </c:spPr>
            <c:extLst>
              <c:ext xmlns:c16="http://schemas.microsoft.com/office/drawing/2014/chart" uri="{C3380CC4-5D6E-409C-BE32-E72D297353CC}">
                <c16:uniqueId val="{00000003-B203-48CC-8BC2-BC94F00D6CB7}"/>
              </c:ext>
            </c:extLst>
          </c:dPt>
          <c:dPt>
            <c:idx val="2"/>
            <c:invertIfNegative val="0"/>
            <c:bubble3D val="0"/>
            <c:spPr>
              <a:solidFill>
                <a:srgbClr val="B0362C"/>
              </a:solidFill>
              <a:effectLst/>
            </c:spPr>
            <c:extLst>
              <c:ext xmlns:c16="http://schemas.microsoft.com/office/drawing/2014/chart" uri="{C3380CC4-5D6E-409C-BE32-E72D297353CC}">
                <c16:uniqueId val="{00000005-B203-48CC-8BC2-BC94F00D6CB7}"/>
              </c:ext>
            </c:extLst>
          </c:dPt>
          <c:dPt>
            <c:idx val="3"/>
            <c:invertIfNegative val="0"/>
            <c:bubble3D val="0"/>
            <c:spPr>
              <a:solidFill>
                <a:srgbClr val="B0362C"/>
              </a:solidFill>
              <a:effectLst/>
            </c:spPr>
            <c:extLst>
              <c:ext xmlns:c16="http://schemas.microsoft.com/office/drawing/2014/chart" uri="{C3380CC4-5D6E-409C-BE32-E72D297353CC}">
                <c16:uniqueId val="{00000007-B203-48CC-8BC2-BC94F00D6CB7}"/>
              </c:ext>
            </c:extLst>
          </c:dPt>
          <c:dPt>
            <c:idx val="4"/>
            <c:invertIfNegative val="0"/>
            <c:bubble3D val="0"/>
            <c:spPr>
              <a:solidFill>
                <a:srgbClr val="9AA0A6"/>
              </a:solidFill>
              <a:effectLst/>
            </c:spPr>
            <c:extLst>
              <c:ext xmlns:c16="http://schemas.microsoft.com/office/drawing/2014/chart" uri="{C3380CC4-5D6E-409C-BE32-E72D297353CC}">
                <c16:uniqueId val="{00000009-B203-48CC-8BC2-BC94F00D6CB7}"/>
              </c:ext>
            </c:extLst>
          </c:dPt>
          <c:dPt>
            <c:idx val="5"/>
            <c:invertIfNegative val="0"/>
            <c:bubble3D val="0"/>
            <c:spPr>
              <a:solidFill>
                <a:srgbClr val="3E7A4E"/>
              </a:solidFill>
              <a:effectLst/>
            </c:spPr>
            <c:extLst>
              <c:ext xmlns:c16="http://schemas.microsoft.com/office/drawing/2014/chart" uri="{C3380CC4-5D6E-409C-BE32-E72D297353CC}">
                <c16:uniqueId val="{0000000B-B203-48CC-8BC2-BC94F00D6CB7}"/>
              </c:ext>
            </c:extLst>
          </c:dPt>
          <c:dPt>
            <c:idx val="6"/>
            <c:invertIfNegative val="0"/>
            <c:bubble3D val="0"/>
            <c:spPr>
              <a:solidFill>
                <a:srgbClr val="3E7A4E"/>
              </a:solidFill>
              <a:effectLst/>
            </c:spPr>
            <c:extLst>
              <c:ext xmlns:c16="http://schemas.microsoft.com/office/drawing/2014/chart" uri="{C3380CC4-5D6E-409C-BE32-E72D297353CC}">
                <c16:uniqueId val="{0000000D-B203-48CC-8BC2-BC94F00D6CB7}"/>
              </c:ext>
            </c:extLst>
          </c:dPt>
          <c:dPt>
            <c:idx val="7"/>
            <c:invertIfNegative val="0"/>
            <c:bubble3D val="0"/>
            <c:spPr>
              <a:solidFill>
                <a:srgbClr val="3E7A4E"/>
              </a:solidFill>
              <a:effectLst/>
            </c:spPr>
            <c:extLst>
              <c:ext xmlns:c16="http://schemas.microsoft.com/office/drawing/2014/chart" uri="{C3380CC4-5D6E-409C-BE32-E72D297353CC}">
                <c16:uniqueId val="{0000000F-B203-48CC-8BC2-BC94F00D6CB7}"/>
              </c:ext>
            </c:extLst>
          </c:dPt>
          <c:dPt>
            <c:idx val="8"/>
            <c:invertIfNegative val="0"/>
            <c:bubble3D val="0"/>
            <c:spPr>
              <a:solidFill>
                <a:srgbClr val="3E7A4E"/>
              </a:solidFill>
              <a:effectLst/>
            </c:spPr>
            <c:extLst>
              <c:ext xmlns:c16="http://schemas.microsoft.com/office/drawing/2014/chart" uri="{C3380CC4-5D6E-409C-BE32-E72D297353CC}">
                <c16:uniqueId val="{00000011-B203-48CC-8BC2-BC94F00D6CB7}"/>
              </c:ext>
            </c:extLst>
          </c:dPt>
          <c:dLbls>
            <c:numFmt formatCode="0" sourceLinked="0"/>
            <c:spPr>
              <a:noFill/>
              <a:ln>
                <a:noFill/>
              </a:ln>
              <a:effectLst/>
            </c:spPr>
            <c:txPr>
              <a:bodyPr/>
              <a:lstStyle/>
              <a:p>
                <a:pPr>
                  <a:defRPr sz="1000" b="0" i="0" u="none" strike="noStrike">
                    <a:solidFill>
                      <a:srgbClr val="1F2328"/>
                    </a:solidFill>
                    <a:latin typeface="Arial"/>
                  </a:defRPr>
                </a:pPr>
                <a:endParaRPr lang="es-A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China</c:v>
                </c:pt>
                <c:pt idx="1">
                  <c:v>Brasil</c:v>
                </c:pt>
                <c:pt idx="2">
                  <c:v>Mercosur</c:v>
                </c:pt>
                <c:pt idx="3">
                  <c:v>Unión Europea</c:v>
                </c:pt>
                <c:pt idx="4">
                  <c:v>Estados Unidos</c:v>
                </c:pt>
                <c:pt idx="5">
                  <c:v>Medio Oriente</c:v>
                </c:pt>
                <c:pt idx="6">
                  <c:v>ASEAN</c:v>
                </c:pt>
                <c:pt idx="7">
                  <c:v>India</c:v>
                </c:pt>
                <c:pt idx="8">
                  <c:v>Resto de ALADI</c:v>
                </c:pt>
              </c:strCache>
            </c:strRef>
          </c:cat>
          <c:val>
            <c:numRef>
              <c:f>Sheet1!$B$2:$B$10</c:f>
              <c:numCache>
                <c:formatCode>General</c:formatCode>
                <c:ptCount val="9"/>
                <c:pt idx="0">
                  <c:v>-558</c:v>
                </c:pt>
                <c:pt idx="1">
                  <c:v>-241</c:v>
                </c:pt>
                <c:pt idx="2">
                  <c:v>-209</c:v>
                </c:pt>
                <c:pt idx="3">
                  <c:v>-120</c:v>
                </c:pt>
                <c:pt idx="4">
                  <c:v>20</c:v>
                </c:pt>
                <c:pt idx="5">
                  <c:v>420</c:v>
                </c:pt>
                <c:pt idx="6">
                  <c:v>453</c:v>
                </c:pt>
                <c:pt idx="7">
                  <c:v>593</c:v>
                </c:pt>
                <c:pt idx="8">
                  <c:v>936</c:v>
                </c:pt>
              </c:numCache>
            </c:numRef>
          </c:val>
          <c:extLst>
            <c:ext xmlns:c16="http://schemas.microsoft.com/office/drawing/2014/chart" uri="{C3380CC4-5D6E-409C-BE32-E72D297353CC}">
              <c16:uniqueId val="{00000012-B203-48CC-8BC2-BC94F00D6CB7}"/>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1F2328"/>
                </a:solidFill>
                <a:latin typeface="Arial"/>
              </a:defRPr>
            </a:pPr>
            <a:endParaRPr lang="es-AR"/>
          </a:p>
        </c:txPr>
        <c:crossAx val="2094734552"/>
        <c:crosses val="autoZero"/>
        <c:auto val="1"/>
        <c:lblAlgn val="ctr"/>
        <c:lblOffset val="100"/>
        <c:noMultiLvlLbl val="1"/>
      </c:catAx>
      <c:valAx>
        <c:axId val="2094734552"/>
        <c:scaling>
          <c:orientation val="minMax"/>
        </c:scaling>
        <c:delete val="0"/>
        <c:axPos val="b"/>
        <c:majorGridlines>
          <c:spPr>
            <a:ln w="9525" cap="flat">
              <a:solidFill>
                <a:srgbClr val="E3E1D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6B7178"/>
                </a:solidFill>
                <a:latin typeface="Arial"/>
              </a:defRPr>
            </a:pPr>
            <a:endParaRPr lang="es-AR"/>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242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3262B"/>
        </a:solidFill>
        <a:effectLst/>
      </p:bgPr>
    </p:bg>
    <p:spTree>
      <p:nvGrpSpPr>
        <p:cNvPr id="1" name=""/>
        <p:cNvGrpSpPr/>
        <p:nvPr/>
      </p:nvGrpSpPr>
      <p:grpSpPr>
        <a:xfrm>
          <a:off x="0" y="0"/>
          <a:ext cx="0" cy="0"/>
          <a:chOff x="0" y="0"/>
          <a:chExt cx="0" cy="0"/>
        </a:xfrm>
      </p:grpSpPr>
      <p:sp>
        <p:nvSpPr>
          <p:cNvPr id="2" name="Shape 0"/>
          <p:cNvSpPr/>
          <p:nvPr/>
        </p:nvSpPr>
        <p:spPr>
          <a:xfrm>
            <a:off x="0" y="0"/>
            <a:ext cx="12188952" cy="6858000"/>
          </a:xfrm>
          <a:prstGeom prst="rect">
            <a:avLst/>
          </a:prstGeom>
          <a:solidFill>
            <a:srgbClr val="23262B"/>
          </a:solidFill>
          <a:ln/>
        </p:spPr>
      </p:sp>
      <p:sp>
        <p:nvSpPr>
          <p:cNvPr id="3" name="Text 1"/>
          <p:cNvSpPr/>
          <p:nvPr/>
        </p:nvSpPr>
        <p:spPr>
          <a:xfrm>
            <a:off x="640080" y="1371600"/>
            <a:ext cx="10881360" cy="1097280"/>
          </a:xfrm>
          <a:prstGeom prst="rect">
            <a:avLst/>
          </a:prstGeom>
          <a:noFill/>
          <a:ln/>
        </p:spPr>
        <p:txBody>
          <a:bodyPr wrap="square" lIns="0" tIns="0" rIns="0" bIns="0" rtlCol="0" anchor="ctr"/>
          <a:lstStyle/>
          <a:p>
            <a:pPr marL="0" indent="0">
              <a:buNone/>
            </a:pPr>
            <a:r>
              <a:rPr lang="en-US" sz="4600" b="1" dirty="0">
                <a:solidFill>
                  <a:srgbClr val="F7F6F3"/>
                </a:solidFill>
                <a:latin typeface="Cambria" pitchFamily="34" charset="0"/>
                <a:ea typeface="Cambria" pitchFamily="34" charset="-122"/>
                <a:cs typeface="Cambria" pitchFamily="34" charset="-120"/>
              </a:rPr>
              <a:t>INFORME DE COYUNTURA</a:t>
            </a:r>
            <a:endParaRPr lang="en-US" sz="4600" dirty="0"/>
          </a:p>
        </p:txBody>
      </p:sp>
      <p:sp>
        <p:nvSpPr>
          <p:cNvPr id="4" name="Shape 2"/>
          <p:cNvSpPr/>
          <p:nvPr/>
        </p:nvSpPr>
        <p:spPr>
          <a:xfrm>
            <a:off x="658368" y="2331720"/>
            <a:ext cx="2377440" cy="384048"/>
          </a:xfrm>
          <a:prstGeom prst="rect">
            <a:avLst/>
          </a:prstGeom>
          <a:solidFill>
            <a:srgbClr val="F2B705"/>
          </a:solidFill>
          <a:ln/>
        </p:spPr>
      </p:sp>
      <p:sp>
        <p:nvSpPr>
          <p:cNvPr id="5" name="Text 3"/>
          <p:cNvSpPr/>
          <p:nvPr/>
        </p:nvSpPr>
        <p:spPr>
          <a:xfrm>
            <a:off x="640080" y="2286000"/>
            <a:ext cx="3200400" cy="457200"/>
          </a:xfrm>
          <a:prstGeom prst="rect">
            <a:avLst/>
          </a:prstGeom>
          <a:noFill/>
          <a:ln/>
        </p:spPr>
        <p:txBody>
          <a:bodyPr wrap="square" lIns="0" tIns="0" rIns="0" bIns="0" rtlCol="0" anchor="ctr"/>
          <a:lstStyle/>
          <a:p>
            <a:pPr marL="0" indent="0" algn="ctr">
              <a:buNone/>
            </a:pPr>
            <a:r>
              <a:rPr lang="en-US" sz="2000" b="1" dirty="0">
                <a:solidFill>
                  <a:srgbClr val="1F2328"/>
                </a:solidFill>
                <a:latin typeface="Calibri" pitchFamily="34" charset="0"/>
                <a:ea typeface="Calibri" pitchFamily="34" charset="-122"/>
                <a:cs typeface="Calibri" pitchFamily="34" charset="-120"/>
              </a:rPr>
              <a:t>AGOSTO 2026</a:t>
            </a:r>
            <a:endParaRPr lang="en-US" sz="2000" dirty="0"/>
          </a:p>
        </p:txBody>
      </p:sp>
      <p:sp>
        <p:nvSpPr>
          <p:cNvPr id="6" name="Text 4"/>
          <p:cNvSpPr/>
          <p:nvPr/>
        </p:nvSpPr>
        <p:spPr>
          <a:xfrm>
            <a:off x="640080" y="3017520"/>
            <a:ext cx="9601200" cy="1188720"/>
          </a:xfrm>
          <a:prstGeom prst="rect">
            <a:avLst/>
          </a:prstGeom>
          <a:noFill/>
          <a:ln/>
        </p:spPr>
        <p:txBody>
          <a:bodyPr wrap="square" lIns="0" tIns="0" rIns="0" bIns="0" rtlCol="0" anchor="ctr"/>
          <a:lstStyle/>
          <a:p>
            <a:pPr marL="0" indent="0">
              <a:buNone/>
            </a:pPr>
            <a:r>
              <a:rPr lang="en-US" sz="2400" i="1" dirty="0">
                <a:solidFill>
                  <a:srgbClr val="F2B705"/>
                </a:solidFill>
                <a:latin typeface="Cambria" pitchFamily="34" charset="0"/>
                <a:ea typeface="Cambria" pitchFamily="34" charset="-122"/>
                <a:cs typeface="Cambria" pitchFamily="34" charset="-120"/>
              </a:rPr>
              <a:t>Superávit Financiero Semestral y Recesión Industrial,</a:t>
            </a:r>
            <a:endParaRPr lang="en-US" sz="2400" dirty="0"/>
          </a:p>
          <a:p>
            <a:pPr marL="0" indent="0">
              <a:buNone/>
            </a:pPr>
            <a:r>
              <a:rPr lang="en-US" sz="2400" i="1" dirty="0">
                <a:solidFill>
                  <a:srgbClr val="F2B705"/>
                </a:solidFill>
                <a:latin typeface="Cambria" pitchFamily="34" charset="0"/>
                <a:ea typeface="Cambria" pitchFamily="34" charset="-122"/>
                <a:cs typeface="Cambria" pitchFamily="34" charset="-120"/>
              </a:rPr>
              <a:t>las Dos Caras de una Economía Bipolar</a:t>
            </a:r>
            <a:endParaRPr lang="en-US" sz="2400" dirty="0"/>
          </a:p>
        </p:txBody>
      </p:sp>
      <p:sp>
        <p:nvSpPr>
          <p:cNvPr id="7" name="Text 5"/>
          <p:cNvSpPr/>
          <p:nvPr/>
        </p:nvSpPr>
        <p:spPr>
          <a:xfrm>
            <a:off x="640080" y="4297680"/>
            <a:ext cx="9144000" cy="365760"/>
          </a:xfrm>
          <a:prstGeom prst="rect">
            <a:avLst/>
          </a:prstGeom>
          <a:noFill/>
          <a:ln/>
        </p:spPr>
        <p:txBody>
          <a:bodyPr wrap="square" lIns="0" tIns="0" rIns="0" bIns="0" rtlCol="0" anchor="ctr"/>
          <a:lstStyle/>
          <a:p>
            <a:pPr marL="0" indent="0">
              <a:buNone/>
            </a:pPr>
            <a:r>
              <a:rPr lang="en-US" sz="1300" dirty="0">
                <a:solidFill>
                  <a:srgbClr val="C9CDD3"/>
                </a:solidFill>
                <a:latin typeface="Calibri" pitchFamily="34" charset="0"/>
                <a:ea typeface="Calibri" pitchFamily="34" charset="-122"/>
                <a:cs typeface="Calibri" pitchFamily="34" charset="-120"/>
              </a:rPr>
              <a:t>Entrega mensual — N.º 18  ·  Sector Real · Sector Monetario · Sector Externo</a:t>
            </a:r>
            <a:endParaRPr lang="en-US" sz="1300" dirty="0"/>
          </a:p>
        </p:txBody>
      </p:sp>
      <p:sp>
        <p:nvSpPr>
          <p:cNvPr id="8" name="Shape 6"/>
          <p:cNvSpPr/>
          <p:nvPr/>
        </p:nvSpPr>
        <p:spPr>
          <a:xfrm>
            <a:off x="640080" y="5806440"/>
            <a:ext cx="2926080" cy="0"/>
          </a:xfrm>
          <a:prstGeom prst="line">
            <a:avLst/>
          </a:prstGeom>
          <a:noFill/>
          <a:ln w="19050">
            <a:solidFill>
              <a:srgbClr val="F2B705"/>
            </a:solidFill>
            <a:prstDash val="solid"/>
          </a:ln>
        </p:spPr>
      </p:sp>
      <p:sp>
        <p:nvSpPr>
          <p:cNvPr id="9" name="Text 7"/>
          <p:cNvSpPr/>
          <p:nvPr/>
        </p:nvSpPr>
        <p:spPr>
          <a:xfrm>
            <a:off x="640080" y="5943600"/>
            <a:ext cx="5486400" cy="320040"/>
          </a:xfrm>
          <a:prstGeom prst="rect">
            <a:avLst/>
          </a:prstGeom>
          <a:noFill/>
          <a:ln/>
        </p:spPr>
        <p:txBody>
          <a:bodyPr wrap="square" lIns="0" tIns="0" rIns="0" bIns="0" rtlCol="0" anchor="ctr"/>
          <a:lstStyle/>
          <a:p>
            <a:pPr marL="0" indent="0">
              <a:buNone/>
            </a:pPr>
            <a:r>
              <a:rPr lang="en-US" sz="1300" b="1" dirty="0">
                <a:solidFill>
                  <a:srgbClr val="F7F6F3"/>
                </a:solidFill>
                <a:latin typeface="Calibri" pitchFamily="34" charset="0"/>
                <a:ea typeface="Calibri" pitchFamily="34" charset="-122"/>
                <a:cs typeface="Calibri" pitchFamily="34" charset="-120"/>
              </a:rPr>
              <a:t>Dirección: </a:t>
            </a:r>
            <a:r>
              <a:rPr lang="en-US" sz="1300" dirty="0">
                <a:solidFill>
                  <a:srgbClr val="C9CDD3"/>
                </a:solidFill>
                <a:latin typeface="Calibri" pitchFamily="34" charset="0"/>
                <a:ea typeface="Calibri" pitchFamily="34" charset="-122"/>
                <a:cs typeface="Calibri" pitchFamily="34" charset="-120"/>
              </a:rPr>
              <a:t>Antonio Macchioli</a:t>
            </a:r>
            <a:endParaRPr lang="en-US" sz="1300" dirty="0"/>
          </a:p>
        </p:txBody>
      </p:sp>
      <p:sp>
        <p:nvSpPr>
          <p:cNvPr id="10" name="Text 8"/>
          <p:cNvSpPr/>
          <p:nvPr/>
        </p:nvSpPr>
        <p:spPr>
          <a:xfrm>
            <a:off x="640080" y="6263640"/>
            <a:ext cx="7315200" cy="320040"/>
          </a:xfrm>
          <a:prstGeom prst="rect">
            <a:avLst/>
          </a:prstGeom>
          <a:noFill/>
          <a:ln/>
        </p:spPr>
        <p:txBody>
          <a:bodyPr wrap="square" lIns="0" tIns="0" rIns="0" bIns="0" rtlCol="0" anchor="ctr"/>
          <a:lstStyle/>
          <a:p>
            <a:pPr marL="0" indent="0">
              <a:buNone/>
            </a:pPr>
            <a:r>
              <a:rPr lang="en-US" sz="1100" dirty="0">
                <a:solidFill>
                  <a:srgbClr val="8B9099"/>
                </a:solidFill>
                <a:latin typeface="Calibri" pitchFamily="34" charset="0"/>
                <a:ea typeface="Calibri" pitchFamily="34" charset="-122"/>
                <a:cs typeface="Calibri" pitchFamily="34" charset="-120"/>
              </a:rPr>
              <a:t>Asociación Civil Dos Modelos  ·  www.dosmodelos.org.ar</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SECTOR EXTERNO</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Socios comerciales: el bloque amigo vs. el bloque deficitario</a:t>
            </a:r>
            <a:endParaRPr lang="en-US" sz="2800" dirty="0"/>
          </a:p>
        </p:txBody>
      </p:sp>
      <p:graphicFrame>
        <p:nvGraphicFramePr>
          <p:cNvPr id="4" name="Chart 0"/>
          <p:cNvGraphicFramePr/>
          <p:nvPr/>
        </p:nvGraphicFramePr>
        <p:xfrm>
          <a:off x="548640" y="1508760"/>
          <a:ext cx="7589520" cy="470916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8366760" y="1508760"/>
            <a:ext cx="3246120" cy="4709160"/>
          </a:xfrm>
          <a:prstGeom prst="rect">
            <a:avLst/>
          </a:prstGeom>
          <a:solidFill>
            <a:srgbClr val="23262B"/>
          </a:solidFill>
          <a:ln/>
        </p:spPr>
      </p:sp>
      <p:sp>
        <p:nvSpPr>
          <p:cNvPr id="6" name="Text 3"/>
          <p:cNvSpPr/>
          <p:nvPr/>
        </p:nvSpPr>
        <p:spPr>
          <a:xfrm>
            <a:off x="8595360" y="1737360"/>
            <a:ext cx="2788920" cy="365760"/>
          </a:xfrm>
          <a:prstGeom prst="rect">
            <a:avLst/>
          </a:prstGeom>
          <a:noFill/>
          <a:ln/>
        </p:spPr>
        <p:txBody>
          <a:bodyPr wrap="square" lIns="0" tIns="0" rIns="0" bIns="0" rtlCol="0" anchor="ctr"/>
          <a:lstStyle/>
          <a:p>
            <a:pPr marL="0" indent="0">
              <a:buNone/>
            </a:pPr>
            <a:r>
              <a:rPr lang="en-US" sz="1500" b="1" dirty="0">
                <a:solidFill>
                  <a:srgbClr val="F2B705"/>
                </a:solidFill>
                <a:latin typeface="Cambria" pitchFamily="34" charset="0"/>
                <a:ea typeface="Cambria" pitchFamily="34" charset="-122"/>
                <a:cs typeface="Cambria" pitchFamily="34" charset="-120"/>
              </a:rPr>
              <a:t>Lecturas clave</a:t>
            </a:r>
            <a:endParaRPr lang="en-US" sz="1500" dirty="0"/>
          </a:p>
        </p:txBody>
      </p:sp>
      <p:sp>
        <p:nvSpPr>
          <p:cNvPr id="7" name="Text 4"/>
          <p:cNvSpPr/>
          <p:nvPr/>
        </p:nvSpPr>
        <p:spPr>
          <a:xfrm>
            <a:off x="8595360" y="2194560"/>
            <a:ext cx="2788920" cy="3840480"/>
          </a:xfrm>
          <a:prstGeom prst="rect">
            <a:avLst/>
          </a:prstGeom>
          <a:noFill/>
          <a:ln/>
        </p:spPr>
        <p:txBody>
          <a:bodyPr wrap="square" lIns="0" tIns="0" rIns="0" bIns="0" rtlCol="0" anchor="ctr"/>
          <a:lstStyle/>
          <a:p>
            <a:pPr marL="342900" indent="-342900">
              <a:lnSpc>
                <a:spcPct val="120000"/>
              </a:lnSpc>
              <a:spcAft>
                <a:spcPts val="1200"/>
              </a:spcAft>
              <a:buSzPct val="100000"/>
              <a:buChar char="▪"/>
            </a:pPr>
            <a:r>
              <a:rPr lang="en-US" sz="1200" dirty="0">
                <a:solidFill>
                  <a:srgbClr val="F7F6F3"/>
                </a:solidFill>
                <a:latin typeface="Calibri" pitchFamily="34" charset="0"/>
                <a:ea typeface="Calibri" pitchFamily="34" charset="-122"/>
                <a:cs typeface="Calibri" pitchFamily="34" charset="-120"/>
              </a:rPr>
              <a:t>China sigue siendo el mayor socio deficitario, concentrando buena parte de las importaciones de bienes de capital.</a:t>
            </a:r>
            <a:endParaRPr lang="en-US" sz="1200" dirty="0"/>
          </a:p>
          <a:p>
            <a:pPr marL="342900" indent="-342900">
              <a:lnSpc>
                <a:spcPct val="120000"/>
              </a:lnSpc>
              <a:spcAft>
                <a:spcPts val="1200"/>
              </a:spcAft>
              <a:buSzPct val="100000"/>
              <a:buChar char="▪"/>
            </a:pPr>
            <a:r>
              <a:rPr lang="en-US" sz="1200" dirty="0">
                <a:solidFill>
                  <a:srgbClr val="F7F6F3"/>
                </a:solidFill>
                <a:latin typeface="Calibri" pitchFamily="34" charset="0"/>
                <a:ea typeface="Calibri" pitchFamily="34" charset="-122"/>
                <a:cs typeface="Calibri" pitchFamily="34" charset="-120"/>
              </a:rPr>
              <a:t>Brasil es el socio de mayor intercambio total (USD 3.620 M) pero con déficit.</a:t>
            </a:r>
            <a:endParaRPr lang="en-US" sz="1200" dirty="0"/>
          </a:p>
          <a:p>
            <a:pPr marL="342900" indent="-342900">
              <a:lnSpc>
                <a:spcPct val="120000"/>
              </a:lnSpc>
              <a:spcAft>
                <a:spcPts val="1200"/>
              </a:spcAft>
              <a:buSzPct val="100000"/>
              <a:buChar char="▪"/>
            </a:pPr>
            <a:r>
              <a:rPr lang="en-US" sz="1200" dirty="0">
                <a:solidFill>
                  <a:srgbClr val="F7F6F3"/>
                </a:solidFill>
                <a:latin typeface="Calibri" pitchFamily="34" charset="0"/>
                <a:ea typeface="Calibri" pitchFamily="34" charset="-122"/>
                <a:cs typeface="Calibri" pitchFamily="34" charset="-120"/>
              </a:rPr>
              <a:t>India destaca por un salto exportador de +147,7% i.a. (aceite de soja y girasol).</a:t>
            </a:r>
            <a:endParaRPr lang="en-US" sz="1200" dirty="0"/>
          </a:p>
          <a:p>
            <a:pPr marL="342900" indent="-342900">
              <a:lnSpc>
                <a:spcPct val="120000"/>
              </a:lnSpc>
              <a:spcAft>
                <a:spcPts val="1200"/>
              </a:spcAft>
              <a:buSzPct val="100000"/>
              <a:buChar char="▪"/>
            </a:pPr>
            <a:r>
              <a:rPr lang="en-US" sz="1200" dirty="0">
                <a:solidFill>
                  <a:srgbClr val="F7F6F3"/>
                </a:solidFill>
                <a:latin typeface="Calibri" pitchFamily="34" charset="0"/>
                <a:ea typeface="Calibri" pitchFamily="34" charset="-122"/>
                <a:cs typeface="Calibri" pitchFamily="34" charset="-120"/>
              </a:rPr>
              <a:t>El bloque 'amigo' (Resto de ALADI, India, ASEAN, Medio Oriente) es totalmente superavitario.</a:t>
            </a:r>
            <a:endParaRPr lang="en-US" sz="1200" dirty="0"/>
          </a:p>
        </p:txBody>
      </p:sp>
      <p:sp>
        <p:nvSpPr>
          <p:cNvPr id="8" name="Text 5"/>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9" name="Text 6"/>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BALANZA DE PAGOS Y DEUDA</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Primer trimestre 2026: mejora en cuenta corriente, más endeudamiento</a:t>
            </a:r>
            <a:endParaRPr lang="en-US" sz="2800" dirty="0"/>
          </a:p>
        </p:txBody>
      </p:sp>
      <p:sp>
        <p:nvSpPr>
          <p:cNvPr id="4" name="Shape 2"/>
          <p:cNvSpPr/>
          <p:nvPr/>
        </p:nvSpPr>
        <p:spPr>
          <a:xfrm>
            <a:off x="548640" y="1600200"/>
            <a:ext cx="2606040" cy="1828800"/>
          </a:xfrm>
          <a:prstGeom prst="rect">
            <a:avLst/>
          </a:prstGeom>
          <a:solidFill>
            <a:srgbClr val="FFFFFF"/>
          </a:solidFill>
          <a:ln w="12700">
            <a:solidFill>
              <a:srgbClr val="E3E1DC"/>
            </a:solidFill>
            <a:prstDash val="solid"/>
          </a:ln>
        </p:spPr>
      </p:sp>
      <p:sp>
        <p:nvSpPr>
          <p:cNvPr id="5" name="Text 3"/>
          <p:cNvSpPr/>
          <p:nvPr/>
        </p:nvSpPr>
        <p:spPr>
          <a:xfrm>
            <a:off x="731520" y="1783080"/>
            <a:ext cx="2240280" cy="640080"/>
          </a:xfrm>
          <a:prstGeom prst="rect">
            <a:avLst/>
          </a:prstGeom>
          <a:noFill/>
          <a:ln/>
        </p:spPr>
        <p:txBody>
          <a:bodyPr wrap="square" lIns="0" tIns="0" rIns="0" bIns="0" rtlCol="0" anchor="ctr"/>
          <a:lstStyle/>
          <a:p>
            <a:pPr marL="0" indent="0">
              <a:buNone/>
            </a:pPr>
            <a:r>
              <a:rPr lang="en-US" sz="1900" b="1" dirty="0">
                <a:solidFill>
                  <a:srgbClr val="F2B705"/>
                </a:solidFill>
                <a:latin typeface="Cambria" pitchFamily="34" charset="0"/>
                <a:ea typeface="Cambria" pitchFamily="34" charset="-122"/>
                <a:cs typeface="Cambria" pitchFamily="34" charset="-120"/>
              </a:rPr>
              <a:t>-USD 1.651 M</a:t>
            </a:r>
            <a:endParaRPr lang="en-US" sz="1900" dirty="0"/>
          </a:p>
        </p:txBody>
      </p:sp>
      <p:sp>
        <p:nvSpPr>
          <p:cNvPr id="6" name="Text 4"/>
          <p:cNvSpPr/>
          <p:nvPr/>
        </p:nvSpPr>
        <p:spPr>
          <a:xfrm>
            <a:off x="731520" y="2514600"/>
            <a:ext cx="2240280" cy="777240"/>
          </a:xfrm>
          <a:prstGeom prst="rect">
            <a:avLst/>
          </a:prstGeom>
          <a:noFill/>
          <a:ln/>
        </p:spPr>
        <p:txBody>
          <a:bodyPr wrap="square" lIns="0" tIns="0" rIns="0" bIns="0" rtlCol="0" anchor="ctr"/>
          <a:lstStyle/>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Déficit de cuenta corriente</a:t>
            </a:r>
            <a:endParaRPr lang="en-US" sz="1150" dirty="0"/>
          </a:p>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(mejora del 68% i.a.)</a:t>
            </a:r>
            <a:endParaRPr lang="en-US" sz="1150" dirty="0"/>
          </a:p>
        </p:txBody>
      </p:sp>
      <p:sp>
        <p:nvSpPr>
          <p:cNvPr id="7" name="Shape 5"/>
          <p:cNvSpPr/>
          <p:nvPr/>
        </p:nvSpPr>
        <p:spPr>
          <a:xfrm>
            <a:off x="3383280" y="1600200"/>
            <a:ext cx="2606040" cy="1828800"/>
          </a:xfrm>
          <a:prstGeom prst="rect">
            <a:avLst/>
          </a:prstGeom>
          <a:solidFill>
            <a:srgbClr val="FFFFFF"/>
          </a:solidFill>
          <a:ln w="12700">
            <a:solidFill>
              <a:srgbClr val="E3E1DC"/>
            </a:solidFill>
            <a:prstDash val="solid"/>
          </a:ln>
        </p:spPr>
      </p:sp>
      <p:sp>
        <p:nvSpPr>
          <p:cNvPr id="8" name="Text 6"/>
          <p:cNvSpPr/>
          <p:nvPr/>
        </p:nvSpPr>
        <p:spPr>
          <a:xfrm>
            <a:off x="3566160" y="1783080"/>
            <a:ext cx="2240280" cy="640080"/>
          </a:xfrm>
          <a:prstGeom prst="rect">
            <a:avLst/>
          </a:prstGeom>
          <a:noFill/>
          <a:ln/>
        </p:spPr>
        <p:txBody>
          <a:bodyPr wrap="square" lIns="0" tIns="0" rIns="0" bIns="0" rtlCol="0" anchor="ctr"/>
          <a:lstStyle/>
          <a:p>
            <a:pPr marL="0" indent="0">
              <a:buNone/>
            </a:pPr>
            <a:r>
              <a:rPr lang="en-US" sz="1900" b="1" dirty="0">
                <a:solidFill>
                  <a:srgbClr val="B0362C"/>
                </a:solidFill>
                <a:latin typeface="Cambria" pitchFamily="34" charset="0"/>
                <a:ea typeface="Cambria" pitchFamily="34" charset="-122"/>
                <a:cs typeface="Cambria" pitchFamily="34" charset="-120"/>
              </a:rPr>
              <a:t>USD 4.825 M</a:t>
            </a:r>
            <a:endParaRPr lang="en-US" sz="1900" dirty="0"/>
          </a:p>
        </p:txBody>
      </p:sp>
      <p:sp>
        <p:nvSpPr>
          <p:cNvPr id="9" name="Text 7"/>
          <p:cNvSpPr/>
          <p:nvPr/>
        </p:nvSpPr>
        <p:spPr>
          <a:xfrm>
            <a:off x="3566160" y="2514600"/>
            <a:ext cx="2240280" cy="777240"/>
          </a:xfrm>
          <a:prstGeom prst="rect">
            <a:avLst/>
          </a:prstGeom>
          <a:noFill/>
          <a:ln/>
        </p:spPr>
        <p:txBody>
          <a:bodyPr wrap="square" lIns="0" tIns="0" rIns="0" bIns="0" rtlCol="0" anchor="ctr"/>
          <a:lstStyle/>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Turismo emisivo — 78%</a:t>
            </a:r>
            <a:endParaRPr lang="en-US" sz="1150" dirty="0"/>
          </a:p>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del déficit de servicios</a:t>
            </a:r>
            <a:endParaRPr lang="en-US" sz="1150" dirty="0"/>
          </a:p>
        </p:txBody>
      </p:sp>
      <p:sp>
        <p:nvSpPr>
          <p:cNvPr id="10" name="Shape 8"/>
          <p:cNvSpPr/>
          <p:nvPr/>
        </p:nvSpPr>
        <p:spPr>
          <a:xfrm>
            <a:off x="6217920" y="1600200"/>
            <a:ext cx="2606040" cy="1828800"/>
          </a:xfrm>
          <a:prstGeom prst="rect">
            <a:avLst/>
          </a:prstGeom>
          <a:solidFill>
            <a:srgbClr val="FFFFFF"/>
          </a:solidFill>
          <a:ln w="12700">
            <a:solidFill>
              <a:srgbClr val="E3E1DC"/>
            </a:solidFill>
            <a:prstDash val="solid"/>
          </a:ln>
        </p:spPr>
      </p:sp>
      <p:sp>
        <p:nvSpPr>
          <p:cNvPr id="11" name="Text 9"/>
          <p:cNvSpPr/>
          <p:nvPr/>
        </p:nvSpPr>
        <p:spPr>
          <a:xfrm>
            <a:off x="6400800" y="1783080"/>
            <a:ext cx="2240280" cy="640080"/>
          </a:xfrm>
          <a:prstGeom prst="rect">
            <a:avLst/>
          </a:prstGeom>
          <a:noFill/>
          <a:ln/>
        </p:spPr>
        <p:txBody>
          <a:bodyPr wrap="square" lIns="0" tIns="0" rIns="0" bIns="0" rtlCol="0" anchor="ctr"/>
          <a:lstStyle/>
          <a:p>
            <a:pPr marL="0" indent="0">
              <a:buNone/>
            </a:pPr>
            <a:r>
              <a:rPr lang="en-US" sz="1900" b="1" dirty="0">
                <a:solidFill>
                  <a:srgbClr val="B0362C"/>
                </a:solidFill>
                <a:latin typeface="Cambria" pitchFamily="34" charset="0"/>
                <a:ea typeface="Cambria" pitchFamily="34" charset="-122"/>
                <a:cs typeface="Cambria" pitchFamily="34" charset="-120"/>
              </a:rPr>
              <a:t>USD 321.783 M</a:t>
            </a:r>
            <a:endParaRPr lang="en-US" sz="1900" dirty="0"/>
          </a:p>
        </p:txBody>
      </p:sp>
      <p:sp>
        <p:nvSpPr>
          <p:cNvPr id="12" name="Text 10"/>
          <p:cNvSpPr/>
          <p:nvPr/>
        </p:nvSpPr>
        <p:spPr>
          <a:xfrm>
            <a:off x="6400800" y="2514600"/>
            <a:ext cx="2240280" cy="777240"/>
          </a:xfrm>
          <a:prstGeom prst="rect">
            <a:avLst/>
          </a:prstGeom>
          <a:noFill/>
          <a:ln/>
        </p:spPr>
        <p:txBody>
          <a:bodyPr wrap="square" lIns="0" tIns="0" rIns="0" bIns="0" rtlCol="0" anchor="ctr"/>
          <a:lstStyle/>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Deuda externa bruta,</a:t>
            </a:r>
            <a:endParaRPr lang="en-US" sz="1150" dirty="0"/>
          </a:p>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nuevo récord del trimestre</a:t>
            </a:r>
            <a:endParaRPr lang="en-US" sz="1150" dirty="0"/>
          </a:p>
        </p:txBody>
      </p:sp>
      <p:sp>
        <p:nvSpPr>
          <p:cNvPr id="13" name="Shape 11"/>
          <p:cNvSpPr/>
          <p:nvPr/>
        </p:nvSpPr>
        <p:spPr>
          <a:xfrm>
            <a:off x="9052560" y="1600200"/>
            <a:ext cx="2606040" cy="1828800"/>
          </a:xfrm>
          <a:prstGeom prst="rect">
            <a:avLst/>
          </a:prstGeom>
          <a:solidFill>
            <a:srgbClr val="FFFFFF"/>
          </a:solidFill>
          <a:ln w="12700">
            <a:solidFill>
              <a:srgbClr val="E3E1DC"/>
            </a:solidFill>
            <a:prstDash val="solid"/>
          </a:ln>
        </p:spPr>
      </p:sp>
      <p:sp>
        <p:nvSpPr>
          <p:cNvPr id="14" name="Text 12"/>
          <p:cNvSpPr/>
          <p:nvPr/>
        </p:nvSpPr>
        <p:spPr>
          <a:xfrm>
            <a:off x="9235440" y="1783080"/>
            <a:ext cx="2240280" cy="640080"/>
          </a:xfrm>
          <a:prstGeom prst="rect">
            <a:avLst/>
          </a:prstGeom>
          <a:noFill/>
          <a:ln/>
        </p:spPr>
        <p:txBody>
          <a:bodyPr wrap="square" lIns="0" tIns="0" rIns="0" bIns="0" rtlCol="0" anchor="ctr"/>
          <a:lstStyle/>
          <a:p>
            <a:pPr marL="0" indent="0">
              <a:buNone/>
            </a:pPr>
            <a:r>
              <a:rPr lang="en-US" sz="1900" b="1" dirty="0">
                <a:solidFill>
                  <a:srgbClr val="3E7A4E"/>
                </a:solidFill>
                <a:latin typeface="Cambria" pitchFamily="34" charset="0"/>
                <a:ea typeface="Cambria" pitchFamily="34" charset="-122"/>
                <a:cs typeface="Cambria" pitchFamily="34" charset="-120"/>
              </a:rPr>
              <a:t>USD 26.244 M</a:t>
            </a:r>
            <a:endParaRPr lang="en-US" sz="1900" dirty="0"/>
          </a:p>
        </p:txBody>
      </p:sp>
      <p:sp>
        <p:nvSpPr>
          <p:cNvPr id="15" name="Text 13"/>
          <p:cNvSpPr/>
          <p:nvPr/>
        </p:nvSpPr>
        <p:spPr>
          <a:xfrm>
            <a:off x="9235440" y="2514600"/>
            <a:ext cx="2240280" cy="777240"/>
          </a:xfrm>
          <a:prstGeom prst="rect">
            <a:avLst/>
          </a:prstGeom>
          <a:noFill/>
          <a:ln/>
        </p:spPr>
        <p:txBody>
          <a:bodyPr wrap="square" lIns="0" tIns="0" rIns="0" bIns="0" rtlCol="0" anchor="ctr"/>
          <a:lstStyle/>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Posición de inversión</a:t>
            </a:r>
            <a:endParaRPr lang="en-US" sz="1150" dirty="0"/>
          </a:p>
          <a:p>
            <a:pPr marL="0" indent="0">
              <a:lnSpc>
                <a:spcPct val="115000"/>
              </a:lnSpc>
              <a:buNone/>
            </a:pPr>
            <a:r>
              <a:rPr lang="en-US" sz="1150" dirty="0">
                <a:solidFill>
                  <a:srgbClr val="1F2328"/>
                </a:solidFill>
                <a:latin typeface="Calibri" pitchFamily="34" charset="0"/>
                <a:ea typeface="Calibri" pitchFamily="34" charset="-122"/>
                <a:cs typeface="Calibri" pitchFamily="34" charset="-120"/>
              </a:rPr>
              <a:t>internacional neta (acreedora)</a:t>
            </a:r>
            <a:endParaRPr lang="en-US" sz="1150" dirty="0"/>
          </a:p>
        </p:txBody>
      </p:sp>
      <p:sp>
        <p:nvSpPr>
          <p:cNvPr id="16" name="Shape 14"/>
          <p:cNvSpPr/>
          <p:nvPr/>
        </p:nvSpPr>
        <p:spPr>
          <a:xfrm>
            <a:off x="548640" y="3703320"/>
            <a:ext cx="11064240" cy="2331720"/>
          </a:xfrm>
          <a:prstGeom prst="rect">
            <a:avLst/>
          </a:prstGeom>
          <a:solidFill>
            <a:srgbClr val="23262B"/>
          </a:solidFill>
          <a:ln/>
        </p:spPr>
      </p:sp>
      <p:sp>
        <p:nvSpPr>
          <p:cNvPr id="17" name="Text 15"/>
          <p:cNvSpPr/>
          <p:nvPr/>
        </p:nvSpPr>
        <p:spPr>
          <a:xfrm>
            <a:off x="822960" y="3913632"/>
            <a:ext cx="10424160" cy="365760"/>
          </a:xfrm>
          <a:prstGeom prst="rect">
            <a:avLst/>
          </a:prstGeom>
          <a:noFill/>
          <a:ln/>
        </p:spPr>
        <p:txBody>
          <a:bodyPr wrap="square" lIns="0" tIns="0" rIns="0" bIns="0" rtlCol="0" anchor="ctr"/>
          <a:lstStyle/>
          <a:p>
            <a:pPr marL="0" indent="0">
              <a:buNone/>
            </a:pPr>
            <a:r>
              <a:rPr lang="en-US" sz="1500" b="1" dirty="0">
                <a:solidFill>
                  <a:srgbClr val="F2B705"/>
                </a:solidFill>
                <a:latin typeface="Cambria" pitchFamily="34" charset="0"/>
                <a:ea typeface="Cambria" pitchFamily="34" charset="-122"/>
                <a:cs typeface="Cambria" pitchFamily="34" charset="-120"/>
              </a:rPr>
              <a:t>Síntesis y perspectivas</a:t>
            </a:r>
            <a:endParaRPr lang="en-US" sz="1500" dirty="0"/>
          </a:p>
        </p:txBody>
      </p:sp>
      <p:sp>
        <p:nvSpPr>
          <p:cNvPr id="18" name="Text 16"/>
          <p:cNvSpPr/>
          <p:nvPr/>
        </p:nvSpPr>
        <p:spPr>
          <a:xfrm>
            <a:off x="822960" y="4297680"/>
            <a:ext cx="10424160" cy="1645920"/>
          </a:xfrm>
          <a:prstGeom prst="rect">
            <a:avLst/>
          </a:prstGeom>
          <a:noFill/>
          <a:ln/>
        </p:spPr>
        <p:txBody>
          <a:bodyPr wrap="square" lIns="0" tIns="0" rIns="0" bIns="0" rtlCol="0" anchor="ctr"/>
          <a:lstStyle/>
          <a:p>
            <a:pPr marL="0" indent="0">
              <a:lnSpc>
                <a:spcPct val="125000"/>
              </a:lnSpc>
              <a:buNone/>
            </a:pPr>
            <a:r>
              <a:rPr lang="en-US" sz="1300" dirty="0">
                <a:solidFill>
                  <a:srgbClr val="F7F6F3"/>
                </a:solidFill>
                <a:latin typeface="Calibri" pitchFamily="34" charset="0"/>
                <a:ea typeface="Calibri" pitchFamily="34" charset="-122"/>
                <a:cs typeface="Calibri" pitchFamily="34" charset="-120"/>
              </a:rPr>
              <a:t>El primer trimestre de 2026 muestra una mejora significativa de la cuenta corriente, pero los desequilibrios estructurales persisten. El superávit comercial récord es compensado por el déficit en servicios (turismo emisivo) y el pago de rentas al exterior (utilidades de empresas extranjeras e intereses de deuda). El resultado neto debe financiarse con ingreso de capitales, lo que profundiza el endeudamiento externo — incluyendo un REPO de USD 3.000 M contraído por el Banco Central con bancos internacionales.</a:t>
            </a:r>
            <a:endParaRPr lang="en-US" sz="1300" dirty="0"/>
          </a:p>
        </p:txBody>
      </p:sp>
      <p:sp>
        <p:nvSpPr>
          <p:cNvPr id="19" name="Text 17"/>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20" name="Text 18"/>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23262B"/>
        </a:solidFill>
        <a:effectLst/>
      </p:bgPr>
    </p:bg>
    <p:spTree>
      <p:nvGrpSpPr>
        <p:cNvPr id="1" name=""/>
        <p:cNvGrpSpPr/>
        <p:nvPr/>
      </p:nvGrpSpPr>
      <p:grpSpPr>
        <a:xfrm>
          <a:off x="0" y="0"/>
          <a:ext cx="0" cy="0"/>
          <a:chOff x="0" y="0"/>
          <a:chExt cx="0" cy="0"/>
        </a:xfrm>
      </p:grpSpPr>
      <p:sp>
        <p:nvSpPr>
          <p:cNvPr id="2" name="Text 0"/>
          <p:cNvSpPr/>
          <p:nvPr/>
        </p:nvSpPr>
        <p:spPr>
          <a:xfrm>
            <a:off x="640080" y="50292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CONCLUSIÓN</a:t>
            </a:r>
            <a:endParaRPr lang="en-US" sz="1200" dirty="0"/>
          </a:p>
        </p:txBody>
      </p:sp>
      <p:sp>
        <p:nvSpPr>
          <p:cNvPr id="3" name="Text 1"/>
          <p:cNvSpPr/>
          <p:nvPr/>
        </p:nvSpPr>
        <p:spPr>
          <a:xfrm>
            <a:off x="640080" y="777240"/>
            <a:ext cx="10515600" cy="731520"/>
          </a:xfrm>
          <a:prstGeom prst="rect">
            <a:avLst/>
          </a:prstGeom>
          <a:noFill/>
          <a:ln/>
        </p:spPr>
        <p:txBody>
          <a:bodyPr wrap="square" lIns="0" tIns="0" rIns="0" bIns="0" rtlCol="0" anchor="ctr"/>
          <a:lstStyle/>
          <a:p>
            <a:pPr marL="0" indent="0">
              <a:buNone/>
            </a:pPr>
            <a:r>
              <a:rPr lang="en-US" sz="3200" b="1" dirty="0">
                <a:solidFill>
                  <a:srgbClr val="F7F6F3"/>
                </a:solidFill>
                <a:latin typeface="Cambria" pitchFamily="34" charset="0"/>
                <a:ea typeface="Cambria" pitchFamily="34" charset="-122"/>
                <a:cs typeface="Cambria" pitchFamily="34" charset="-120"/>
              </a:rPr>
              <a:t>Una economía bipolar</a:t>
            </a:r>
            <a:endParaRPr lang="en-US" sz="3200" dirty="0"/>
          </a:p>
        </p:txBody>
      </p:sp>
      <p:sp>
        <p:nvSpPr>
          <p:cNvPr id="4" name="Text 2"/>
          <p:cNvSpPr/>
          <p:nvPr/>
        </p:nvSpPr>
        <p:spPr>
          <a:xfrm>
            <a:off x="640080" y="1600200"/>
            <a:ext cx="10515600" cy="1051560"/>
          </a:xfrm>
          <a:prstGeom prst="rect">
            <a:avLst/>
          </a:prstGeom>
          <a:noFill/>
          <a:ln/>
        </p:spPr>
        <p:txBody>
          <a:bodyPr wrap="square" lIns="0" tIns="0" rIns="0" bIns="0" rtlCol="0" anchor="ctr"/>
          <a:lstStyle/>
          <a:p>
            <a:pPr marL="0" indent="0">
              <a:lnSpc>
                <a:spcPct val="130000"/>
              </a:lnSpc>
              <a:buNone/>
            </a:pPr>
            <a:r>
              <a:rPr lang="en-US" sz="1600" i="1" dirty="0">
                <a:solidFill>
                  <a:srgbClr val="E3E1DC"/>
                </a:solidFill>
                <a:latin typeface="Calibri" pitchFamily="34" charset="0"/>
                <a:ea typeface="Calibri" pitchFamily="34" charset="-122"/>
                <a:cs typeface="Calibri" pitchFamily="34" charset="-120"/>
              </a:rPr>
              <a:t>Argentina en agosto de 2026 es una economía que genera dólares, pero los pierde; que logra superávit fiscal, pero a costa de la actividad industrial; que exporta agro y energía, pero importa recesión en el mercado interno.</a:t>
            </a:r>
            <a:endParaRPr lang="en-US" sz="1600" dirty="0"/>
          </a:p>
        </p:txBody>
      </p:sp>
      <p:sp>
        <p:nvSpPr>
          <p:cNvPr id="5" name="Text 3"/>
          <p:cNvSpPr/>
          <p:nvPr/>
        </p:nvSpPr>
        <p:spPr>
          <a:xfrm>
            <a:off x="640080" y="2788920"/>
            <a:ext cx="7315200" cy="365760"/>
          </a:xfrm>
          <a:prstGeom prst="rect">
            <a:avLst/>
          </a:prstGeom>
          <a:noFill/>
          <a:ln/>
        </p:spPr>
        <p:txBody>
          <a:bodyPr wrap="square" lIns="0" tIns="0" rIns="0" bIns="0" rtlCol="0" anchor="ctr"/>
          <a:lstStyle/>
          <a:p>
            <a:pPr marL="0" indent="0">
              <a:buNone/>
            </a:pPr>
            <a:r>
              <a:rPr lang="en-US" sz="1600" b="1" dirty="0">
                <a:solidFill>
                  <a:srgbClr val="F2B705"/>
                </a:solidFill>
                <a:latin typeface="Cambria" pitchFamily="34" charset="0"/>
                <a:ea typeface="Cambria" pitchFamily="34" charset="-122"/>
                <a:cs typeface="Cambria" pitchFamily="34" charset="-120"/>
              </a:rPr>
              <a:t>Los desafíos de la segunda mitad del año</a:t>
            </a:r>
            <a:endParaRPr lang="en-US" sz="1600" dirty="0"/>
          </a:p>
        </p:txBody>
      </p:sp>
      <p:sp>
        <p:nvSpPr>
          <p:cNvPr id="6" name="Shape 4"/>
          <p:cNvSpPr/>
          <p:nvPr/>
        </p:nvSpPr>
        <p:spPr>
          <a:xfrm>
            <a:off x="640080" y="3273552"/>
            <a:ext cx="384048" cy="384048"/>
          </a:xfrm>
          <a:prstGeom prst="rect">
            <a:avLst/>
          </a:prstGeom>
          <a:solidFill>
            <a:srgbClr val="F2B705"/>
          </a:solidFill>
          <a:ln/>
        </p:spPr>
      </p:sp>
      <p:sp>
        <p:nvSpPr>
          <p:cNvPr id="7" name="Text 5"/>
          <p:cNvSpPr/>
          <p:nvPr/>
        </p:nvSpPr>
        <p:spPr>
          <a:xfrm>
            <a:off x="640080" y="3273552"/>
            <a:ext cx="384048" cy="384048"/>
          </a:xfrm>
          <a:prstGeom prst="rect">
            <a:avLst/>
          </a:prstGeom>
          <a:noFill/>
          <a:ln/>
        </p:spPr>
        <p:txBody>
          <a:bodyPr wrap="square" lIns="0" tIns="0" rIns="0" bIns="0" rtlCol="0" anchor="ctr"/>
          <a:lstStyle/>
          <a:p>
            <a:pPr marL="0" indent="0" algn="ctr">
              <a:buNone/>
            </a:pPr>
            <a:r>
              <a:rPr lang="en-US" sz="1600" b="1" dirty="0">
                <a:solidFill>
                  <a:srgbClr val="23262B"/>
                </a:solidFill>
                <a:latin typeface="Cambria" pitchFamily="34" charset="0"/>
                <a:ea typeface="Cambria" pitchFamily="34" charset="-122"/>
                <a:cs typeface="Cambria" pitchFamily="34" charset="-120"/>
              </a:rPr>
              <a:t>1</a:t>
            </a:r>
            <a:endParaRPr lang="en-US" sz="1600" dirty="0"/>
          </a:p>
        </p:txBody>
      </p:sp>
      <p:sp>
        <p:nvSpPr>
          <p:cNvPr id="8" name="Text 6"/>
          <p:cNvSpPr/>
          <p:nvPr/>
        </p:nvSpPr>
        <p:spPr>
          <a:xfrm>
            <a:off x="1188720" y="3246120"/>
            <a:ext cx="9875520" cy="457200"/>
          </a:xfrm>
          <a:prstGeom prst="rect">
            <a:avLst/>
          </a:prstGeom>
          <a:noFill/>
          <a:ln/>
        </p:spPr>
        <p:txBody>
          <a:bodyPr wrap="square" lIns="0" tIns="0" rIns="0" bIns="0" rtlCol="0" anchor="ctr"/>
          <a:lstStyle/>
          <a:p>
            <a:pPr marL="0" indent="0">
              <a:buNone/>
            </a:pPr>
            <a:r>
              <a:rPr lang="en-US" sz="1400" dirty="0">
                <a:solidFill>
                  <a:srgbClr val="F7F6F3"/>
                </a:solidFill>
                <a:latin typeface="Calibri" pitchFamily="34" charset="0"/>
                <a:ea typeface="Calibri" pitchFamily="34" charset="-122"/>
                <a:cs typeface="Calibri" pitchFamily="34" charset="-120"/>
              </a:rPr>
              <a:t>¿Cómo sostener el superávit fiscal sin profundizar la recesión?</a:t>
            </a:r>
            <a:endParaRPr lang="en-US" sz="1400" dirty="0"/>
          </a:p>
        </p:txBody>
      </p:sp>
      <p:sp>
        <p:nvSpPr>
          <p:cNvPr id="9" name="Shape 7"/>
          <p:cNvSpPr/>
          <p:nvPr/>
        </p:nvSpPr>
        <p:spPr>
          <a:xfrm>
            <a:off x="640080" y="3895344"/>
            <a:ext cx="384048" cy="384048"/>
          </a:xfrm>
          <a:prstGeom prst="rect">
            <a:avLst/>
          </a:prstGeom>
          <a:solidFill>
            <a:srgbClr val="F2B705"/>
          </a:solidFill>
          <a:ln/>
        </p:spPr>
      </p:sp>
      <p:sp>
        <p:nvSpPr>
          <p:cNvPr id="10" name="Text 8"/>
          <p:cNvSpPr/>
          <p:nvPr/>
        </p:nvSpPr>
        <p:spPr>
          <a:xfrm>
            <a:off x="640080" y="3895344"/>
            <a:ext cx="384048" cy="384048"/>
          </a:xfrm>
          <a:prstGeom prst="rect">
            <a:avLst/>
          </a:prstGeom>
          <a:noFill/>
          <a:ln/>
        </p:spPr>
        <p:txBody>
          <a:bodyPr wrap="square" lIns="0" tIns="0" rIns="0" bIns="0" rtlCol="0" anchor="ctr"/>
          <a:lstStyle/>
          <a:p>
            <a:pPr marL="0" indent="0" algn="ctr">
              <a:buNone/>
            </a:pPr>
            <a:r>
              <a:rPr lang="en-US" sz="1600" b="1" dirty="0">
                <a:solidFill>
                  <a:srgbClr val="23262B"/>
                </a:solidFill>
                <a:latin typeface="Cambria" pitchFamily="34" charset="0"/>
                <a:ea typeface="Cambria" pitchFamily="34" charset="-122"/>
                <a:cs typeface="Cambria" pitchFamily="34" charset="-120"/>
              </a:rPr>
              <a:t>2</a:t>
            </a:r>
            <a:endParaRPr lang="en-US" sz="1600" dirty="0"/>
          </a:p>
        </p:txBody>
      </p:sp>
      <p:sp>
        <p:nvSpPr>
          <p:cNvPr id="11" name="Text 9"/>
          <p:cNvSpPr/>
          <p:nvPr/>
        </p:nvSpPr>
        <p:spPr>
          <a:xfrm>
            <a:off x="1188720" y="3867912"/>
            <a:ext cx="9875520" cy="457200"/>
          </a:xfrm>
          <a:prstGeom prst="rect">
            <a:avLst/>
          </a:prstGeom>
          <a:noFill/>
          <a:ln/>
        </p:spPr>
        <p:txBody>
          <a:bodyPr wrap="square" lIns="0" tIns="0" rIns="0" bIns="0" rtlCol="0" anchor="ctr"/>
          <a:lstStyle/>
          <a:p>
            <a:pPr marL="0" indent="0">
              <a:buNone/>
            </a:pPr>
            <a:r>
              <a:rPr lang="en-US" sz="1400" dirty="0">
                <a:solidFill>
                  <a:srgbClr val="F7F6F3"/>
                </a:solidFill>
                <a:latin typeface="Calibri" pitchFamily="34" charset="0"/>
                <a:ea typeface="Calibri" pitchFamily="34" charset="-122"/>
                <a:cs typeface="Calibri" pitchFamily="34" charset="-120"/>
              </a:rPr>
              <a:t>¿Cómo recuperar la competitividad industrial sin renunciar al ancla cambiaria?</a:t>
            </a:r>
            <a:endParaRPr lang="en-US" sz="1400" dirty="0"/>
          </a:p>
        </p:txBody>
      </p:sp>
      <p:sp>
        <p:nvSpPr>
          <p:cNvPr id="12" name="Shape 10"/>
          <p:cNvSpPr/>
          <p:nvPr/>
        </p:nvSpPr>
        <p:spPr>
          <a:xfrm>
            <a:off x="640080" y="4517136"/>
            <a:ext cx="384048" cy="384048"/>
          </a:xfrm>
          <a:prstGeom prst="rect">
            <a:avLst/>
          </a:prstGeom>
          <a:solidFill>
            <a:srgbClr val="F2B705"/>
          </a:solidFill>
          <a:ln/>
        </p:spPr>
      </p:sp>
      <p:sp>
        <p:nvSpPr>
          <p:cNvPr id="13" name="Text 11"/>
          <p:cNvSpPr/>
          <p:nvPr/>
        </p:nvSpPr>
        <p:spPr>
          <a:xfrm>
            <a:off x="640080" y="4517136"/>
            <a:ext cx="384048" cy="384048"/>
          </a:xfrm>
          <a:prstGeom prst="rect">
            <a:avLst/>
          </a:prstGeom>
          <a:noFill/>
          <a:ln/>
        </p:spPr>
        <p:txBody>
          <a:bodyPr wrap="square" lIns="0" tIns="0" rIns="0" bIns="0" rtlCol="0" anchor="ctr"/>
          <a:lstStyle/>
          <a:p>
            <a:pPr marL="0" indent="0" algn="ctr">
              <a:buNone/>
            </a:pPr>
            <a:r>
              <a:rPr lang="en-US" sz="1600" b="1" dirty="0">
                <a:solidFill>
                  <a:srgbClr val="23262B"/>
                </a:solidFill>
                <a:latin typeface="Cambria" pitchFamily="34" charset="0"/>
                <a:ea typeface="Cambria" pitchFamily="34" charset="-122"/>
                <a:cs typeface="Cambria" pitchFamily="34" charset="-120"/>
              </a:rPr>
              <a:t>3</a:t>
            </a:r>
            <a:endParaRPr lang="en-US" sz="1600" dirty="0"/>
          </a:p>
        </p:txBody>
      </p:sp>
      <p:sp>
        <p:nvSpPr>
          <p:cNvPr id="14" name="Text 12"/>
          <p:cNvSpPr/>
          <p:nvPr/>
        </p:nvSpPr>
        <p:spPr>
          <a:xfrm>
            <a:off x="1188720" y="4489704"/>
            <a:ext cx="9875520" cy="457200"/>
          </a:xfrm>
          <a:prstGeom prst="rect">
            <a:avLst/>
          </a:prstGeom>
          <a:noFill/>
          <a:ln/>
        </p:spPr>
        <p:txBody>
          <a:bodyPr wrap="square" lIns="0" tIns="0" rIns="0" bIns="0" rtlCol="0" anchor="ctr"/>
          <a:lstStyle/>
          <a:p>
            <a:pPr marL="0" indent="0">
              <a:buNone/>
            </a:pPr>
            <a:r>
              <a:rPr lang="en-US" sz="1400" dirty="0">
                <a:solidFill>
                  <a:srgbClr val="F7F6F3"/>
                </a:solidFill>
                <a:latin typeface="Calibri" pitchFamily="34" charset="0"/>
                <a:ea typeface="Calibri" pitchFamily="34" charset="-122"/>
                <a:cs typeface="Calibri" pitchFamily="34" charset="-120"/>
              </a:rPr>
              <a:t>¿Cómo transformar el superávit comercial en acumulación de reservas?</a:t>
            </a:r>
            <a:endParaRPr lang="en-US" sz="1400" dirty="0"/>
          </a:p>
        </p:txBody>
      </p:sp>
      <p:sp>
        <p:nvSpPr>
          <p:cNvPr id="15" name="Shape 13"/>
          <p:cNvSpPr/>
          <p:nvPr/>
        </p:nvSpPr>
        <p:spPr>
          <a:xfrm>
            <a:off x="640080" y="5138928"/>
            <a:ext cx="384048" cy="384048"/>
          </a:xfrm>
          <a:prstGeom prst="rect">
            <a:avLst/>
          </a:prstGeom>
          <a:solidFill>
            <a:srgbClr val="F2B705"/>
          </a:solidFill>
          <a:ln/>
        </p:spPr>
      </p:sp>
      <p:sp>
        <p:nvSpPr>
          <p:cNvPr id="16" name="Text 14"/>
          <p:cNvSpPr/>
          <p:nvPr/>
        </p:nvSpPr>
        <p:spPr>
          <a:xfrm>
            <a:off x="640080" y="5138928"/>
            <a:ext cx="384048" cy="384048"/>
          </a:xfrm>
          <a:prstGeom prst="rect">
            <a:avLst/>
          </a:prstGeom>
          <a:noFill/>
          <a:ln/>
        </p:spPr>
        <p:txBody>
          <a:bodyPr wrap="square" lIns="0" tIns="0" rIns="0" bIns="0" rtlCol="0" anchor="ctr"/>
          <a:lstStyle/>
          <a:p>
            <a:pPr marL="0" indent="0" algn="ctr">
              <a:buNone/>
            </a:pPr>
            <a:r>
              <a:rPr lang="en-US" sz="1600" b="1" dirty="0">
                <a:solidFill>
                  <a:srgbClr val="23262B"/>
                </a:solidFill>
                <a:latin typeface="Cambria" pitchFamily="34" charset="0"/>
                <a:ea typeface="Cambria" pitchFamily="34" charset="-122"/>
                <a:cs typeface="Cambria" pitchFamily="34" charset="-120"/>
              </a:rPr>
              <a:t>4</a:t>
            </a:r>
            <a:endParaRPr lang="en-US" sz="1600" dirty="0"/>
          </a:p>
        </p:txBody>
      </p:sp>
      <p:sp>
        <p:nvSpPr>
          <p:cNvPr id="17" name="Text 15"/>
          <p:cNvSpPr/>
          <p:nvPr/>
        </p:nvSpPr>
        <p:spPr>
          <a:xfrm>
            <a:off x="1188720" y="5111496"/>
            <a:ext cx="9875520" cy="457200"/>
          </a:xfrm>
          <a:prstGeom prst="rect">
            <a:avLst/>
          </a:prstGeom>
          <a:noFill/>
          <a:ln/>
        </p:spPr>
        <p:txBody>
          <a:bodyPr wrap="square" lIns="0" tIns="0" rIns="0" bIns="0" rtlCol="0" anchor="ctr"/>
          <a:lstStyle/>
          <a:p>
            <a:pPr marL="0" indent="0">
              <a:buNone/>
            </a:pPr>
            <a:r>
              <a:rPr lang="en-US" sz="1400" dirty="0">
                <a:solidFill>
                  <a:srgbClr val="F7F6F3"/>
                </a:solidFill>
                <a:latin typeface="Calibri" pitchFamily="34" charset="0"/>
                <a:ea typeface="Calibri" pitchFamily="34" charset="-122"/>
                <a:cs typeface="Calibri" pitchFamily="34" charset="-120"/>
              </a:rPr>
              <a:t>¿Cómo incentivar la inversión en un contexto de tasas altas y capacidad ociosa?</a:t>
            </a:r>
            <a:endParaRPr lang="en-US" sz="1400" dirty="0"/>
          </a:p>
        </p:txBody>
      </p:sp>
      <p:sp>
        <p:nvSpPr>
          <p:cNvPr id="18" name="Text 16"/>
          <p:cNvSpPr/>
          <p:nvPr/>
        </p:nvSpPr>
        <p:spPr>
          <a:xfrm>
            <a:off x="640080" y="5989320"/>
            <a:ext cx="10515600" cy="457200"/>
          </a:xfrm>
          <a:prstGeom prst="rect">
            <a:avLst/>
          </a:prstGeom>
          <a:noFill/>
          <a:ln/>
        </p:spPr>
        <p:txBody>
          <a:bodyPr wrap="square" lIns="0" tIns="0" rIns="0" bIns="0" rtlCol="0" anchor="ctr"/>
          <a:lstStyle/>
          <a:p>
            <a:pPr marL="0" indent="0">
              <a:buNone/>
            </a:pPr>
            <a:r>
              <a:rPr lang="en-US" sz="1250" dirty="0">
                <a:solidFill>
                  <a:srgbClr val="8B9099"/>
                </a:solidFill>
                <a:latin typeface="Calibri" pitchFamily="34" charset="0"/>
                <a:ea typeface="Calibri" pitchFamily="34" charset="-122"/>
                <a:cs typeface="Calibri" pitchFamily="34" charset="-120"/>
              </a:rPr>
              <a:t>El informe de agosto es un llamado a la acción: la economía argentina necesita una estrategia de desarrollo que integre a todos los sectores productivos.</a:t>
            </a:r>
            <a:endParaRPr lang="en-US" sz="1250" dirty="0"/>
          </a:p>
        </p:txBody>
      </p:sp>
      <p:sp>
        <p:nvSpPr>
          <p:cNvPr id="19" name="Text 17"/>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8B9099"/>
                </a:solidFill>
                <a:latin typeface="Calibri" pitchFamily="34" charset="0"/>
                <a:ea typeface="Calibri" pitchFamily="34" charset="-122"/>
                <a:cs typeface="Calibri" pitchFamily="34" charset="-120"/>
              </a:rPr>
              <a:t>Dos Modelos · Informe de Coyuntura · Agosto 2026</a:t>
            </a:r>
            <a:endParaRPr lang="en-US" sz="900" dirty="0"/>
          </a:p>
        </p:txBody>
      </p:sp>
      <p:sp>
        <p:nvSpPr>
          <p:cNvPr id="20" name="Text 18"/>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8B9099"/>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RESUMEN EJECUTIVO</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s-ES" sz="2800" b="1" dirty="0"/>
              <a:t>Datos macroeconómicos positivos, mientras el sector real aún no repunta</a:t>
            </a:r>
            <a:endParaRPr lang="en-US" sz="2800" b="1" dirty="0"/>
          </a:p>
        </p:txBody>
      </p:sp>
      <p:sp>
        <p:nvSpPr>
          <p:cNvPr id="4" name="Shape 2"/>
          <p:cNvSpPr/>
          <p:nvPr/>
        </p:nvSpPr>
        <p:spPr>
          <a:xfrm>
            <a:off x="548640" y="1600200"/>
            <a:ext cx="2606040" cy="1737360"/>
          </a:xfrm>
          <a:prstGeom prst="rect">
            <a:avLst/>
          </a:prstGeom>
          <a:solidFill>
            <a:srgbClr val="FFFFFF"/>
          </a:solidFill>
          <a:ln w="12700">
            <a:solidFill>
              <a:srgbClr val="E3E1DC"/>
            </a:solidFill>
            <a:prstDash val="solid"/>
          </a:ln>
          <a:effectLst>
            <a:outerShdw blurRad="76200" dist="25400" dir="5400000" algn="bl" rotWithShape="0">
              <a:srgbClr val="000000">
                <a:alpha val="12000"/>
              </a:srgbClr>
            </a:outerShdw>
          </a:effectLst>
        </p:spPr>
      </p:sp>
      <p:sp>
        <p:nvSpPr>
          <p:cNvPr id="5" name="Shape 3"/>
          <p:cNvSpPr/>
          <p:nvPr/>
        </p:nvSpPr>
        <p:spPr>
          <a:xfrm>
            <a:off x="548640" y="1600200"/>
            <a:ext cx="73152" cy="1737360"/>
          </a:xfrm>
          <a:prstGeom prst="rect">
            <a:avLst/>
          </a:prstGeom>
          <a:solidFill>
            <a:srgbClr val="3E7A4E"/>
          </a:solidFill>
          <a:ln/>
        </p:spPr>
      </p:sp>
      <p:sp>
        <p:nvSpPr>
          <p:cNvPr id="6" name="Text 4"/>
          <p:cNvSpPr/>
          <p:nvPr/>
        </p:nvSpPr>
        <p:spPr>
          <a:xfrm>
            <a:off x="731520" y="1764792"/>
            <a:ext cx="2240280" cy="685800"/>
          </a:xfrm>
          <a:prstGeom prst="rect">
            <a:avLst/>
          </a:prstGeom>
          <a:noFill/>
          <a:ln/>
        </p:spPr>
        <p:txBody>
          <a:bodyPr wrap="square" lIns="0" tIns="0" rIns="0" bIns="0" rtlCol="0" anchor="ctr"/>
          <a:lstStyle/>
          <a:p>
            <a:pPr marL="0" indent="0">
              <a:buNone/>
            </a:pPr>
            <a:r>
              <a:rPr lang="en-US" sz="3200" b="1" dirty="0">
                <a:solidFill>
                  <a:srgbClr val="3E7A4E"/>
                </a:solidFill>
                <a:latin typeface="Cambria" pitchFamily="34" charset="0"/>
                <a:ea typeface="Cambria" pitchFamily="34" charset="-122"/>
                <a:cs typeface="Cambria" pitchFamily="34" charset="-120"/>
              </a:rPr>
              <a:t>31</a:t>
            </a:r>
            <a:endParaRPr lang="en-US" sz="3200" dirty="0"/>
          </a:p>
        </p:txBody>
      </p:sp>
      <p:sp>
        <p:nvSpPr>
          <p:cNvPr id="7" name="Text 5"/>
          <p:cNvSpPr/>
          <p:nvPr/>
        </p:nvSpPr>
        <p:spPr>
          <a:xfrm>
            <a:off x="731520" y="2468880"/>
            <a:ext cx="2240280" cy="731520"/>
          </a:xfrm>
          <a:prstGeom prst="rect">
            <a:avLst/>
          </a:prstGeom>
          <a:noFill/>
          <a:ln/>
        </p:spPr>
        <p:txBody>
          <a:bodyPr wrap="square" lIns="0" tIns="0" rIns="0" bIns="0" rtlCol="0" anchor="ctr"/>
          <a:lstStyle/>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meses consecutivos de</a:t>
            </a:r>
            <a:endParaRPr lang="en-US" sz="1150" dirty="0"/>
          </a:p>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superávit comercial</a:t>
            </a:r>
            <a:endParaRPr lang="en-US" sz="1150" dirty="0"/>
          </a:p>
        </p:txBody>
      </p:sp>
      <p:sp>
        <p:nvSpPr>
          <p:cNvPr id="8" name="Shape 6"/>
          <p:cNvSpPr/>
          <p:nvPr/>
        </p:nvSpPr>
        <p:spPr>
          <a:xfrm>
            <a:off x="3383280" y="1600200"/>
            <a:ext cx="2606040" cy="1737360"/>
          </a:xfrm>
          <a:prstGeom prst="rect">
            <a:avLst/>
          </a:prstGeom>
          <a:solidFill>
            <a:srgbClr val="FFFFFF"/>
          </a:solidFill>
          <a:ln w="12700">
            <a:solidFill>
              <a:srgbClr val="E3E1DC"/>
            </a:solidFill>
            <a:prstDash val="solid"/>
          </a:ln>
          <a:effectLst>
            <a:outerShdw blurRad="76200" dist="25400" dir="5400000" algn="bl" rotWithShape="0">
              <a:srgbClr val="000000">
                <a:alpha val="12000"/>
              </a:srgbClr>
            </a:outerShdw>
          </a:effectLst>
        </p:spPr>
      </p:sp>
      <p:sp>
        <p:nvSpPr>
          <p:cNvPr id="9" name="Shape 7"/>
          <p:cNvSpPr/>
          <p:nvPr/>
        </p:nvSpPr>
        <p:spPr>
          <a:xfrm>
            <a:off x="3383280" y="1600200"/>
            <a:ext cx="73152" cy="1737360"/>
          </a:xfrm>
          <a:prstGeom prst="rect">
            <a:avLst/>
          </a:prstGeom>
          <a:solidFill>
            <a:srgbClr val="3E7A4E"/>
          </a:solidFill>
          <a:ln/>
        </p:spPr>
      </p:sp>
      <p:sp>
        <p:nvSpPr>
          <p:cNvPr id="10" name="Text 8"/>
          <p:cNvSpPr/>
          <p:nvPr/>
        </p:nvSpPr>
        <p:spPr>
          <a:xfrm>
            <a:off x="3566160" y="1764792"/>
            <a:ext cx="2240280" cy="685800"/>
          </a:xfrm>
          <a:prstGeom prst="rect">
            <a:avLst/>
          </a:prstGeom>
          <a:noFill/>
          <a:ln/>
        </p:spPr>
        <p:txBody>
          <a:bodyPr wrap="square" lIns="0" tIns="0" rIns="0" bIns="0" rtlCol="0" anchor="ctr"/>
          <a:lstStyle/>
          <a:p>
            <a:pPr marL="0" indent="0">
              <a:buNone/>
            </a:pPr>
            <a:r>
              <a:rPr lang="en-US" sz="3200" b="1" dirty="0">
                <a:solidFill>
                  <a:srgbClr val="3E7A4E"/>
                </a:solidFill>
                <a:latin typeface="Cambria" pitchFamily="34" charset="0"/>
                <a:ea typeface="Cambria" pitchFamily="34" charset="-122"/>
                <a:cs typeface="Cambria" pitchFamily="34" charset="-120"/>
              </a:rPr>
              <a:t>0,1%</a:t>
            </a:r>
            <a:endParaRPr lang="en-US" sz="3200" dirty="0"/>
          </a:p>
        </p:txBody>
      </p:sp>
      <p:sp>
        <p:nvSpPr>
          <p:cNvPr id="11" name="Text 9"/>
          <p:cNvSpPr/>
          <p:nvPr/>
        </p:nvSpPr>
        <p:spPr>
          <a:xfrm>
            <a:off x="3566160" y="2468880"/>
            <a:ext cx="2240280" cy="731520"/>
          </a:xfrm>
          <a:prstGeom prst="rect">
            <a:avLst/>
          </a:prstGeom>
          <a:noFill/>
          <a:ln/>
        </p:spPr>
        <p:txBody>
          <a:bodyPr wrap="square" lIns="0" tIns="0" rIns="0" bIns="0" rtlCol="0" anchor="ctr"/>
          <a:lstStyle/>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superávit financiero</a:t>
            </a:r>
            <a:endParaRPr lang="en-US" sz="1150" dirty="0"/>
          </a:p>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semestral del PIB</a:t>
            </a:r>
            <a:endParaRPr lang="en-US" sz="1150" dirty="0"/>
          </a:p>
        </p:txBody>
      </p:sp>
      <p:sp>
        <p:nvSpPr>
          <p:cNvPr id="12" name="Shape 10"/>
          <p:cNvSpPr/>
          <p:nvPr/>
        </p:nvSpPr>
        <p:spPr>
          <a:xfrm>
            <a:off x="6217920" y="1600200"/>
            <a:ext cx="2606040" cy="1737360"/>
          </a:xfrm>
          <a:prstGeom prst="rect">
            <a:avLst/>
          </a:prstGeom>
          <a:solidFill>
            <a:srgbClr val="FFFFFF"/>
          </a:solidFill>
          <a:ln w="12700">
            <a:solidFill>
              <a:srgbClr val="E3E1DC"/>
            </a:solidFill>
            <a:prstDash val="solid"/>
          </a:ln>
          <a:effectLst>
            <a:outerShdw blurRad="76200" dist="25400" dir="5400000" algn="bl" rotWithShape="0">
              <a:srgbClr val="000000">
                <a:alpha val="12000"/>
              </a:srgbClr>
            </a:outerShdw>
          </a:effectLst>
        </p:spPr>
      </p:sp>
      <p:sp>
        <p:nvSpPr>
          <p:cNvPr id="13" name="Shape 11"/>
          <p:cNvSpPr/>
          <p:nvPr/>
        </p:nvSpPr>
        <p:spPr>
          <a:xfrm>
            <a:off x="6217920" y="1600200"/>
            <a:ext cx="73152" cy="1737360"/>
          </a:xfrm>
          <a:prstGeom prst="rect">
            <a:avLst/>
          </a:prstGeom>
          <a:solidFill>
            <a:srgbClr val="B0362C"/>
          </a:solidFill>
          <a:ln/>
        </p:spPr>
      </p:sp>
      <p:sp>
        <p:nvSpPr>
          <p:cNvPr id="14" name="Text 12"/>
          <p:cNvSpPr/>
          <p:nvPr/>
        </p:nvSpPr>
        <p:spPr>
          <a:xfrm>
            <a:off x="6400800" y="1764792"/>
            <a:ext cx="2240280" cy="685800"/>
          </a:xfrm>
          <a:prstGeom prst="rect">
            <a:avLst/>
          </a:prstGeom>
          <a:noFill/>
          <a:ln/>
        </p:spPr>
        <p:txBody>
          <a:bodyPr wrap="square" lIns="0" tIns="0" rIns="0" bIns="0" rtlCol="0" anchor="ctr"/>
          <a:lstStyle/>
          <a:p>
            <a:pPr marL="0" indent="0">
              <a:buNone/>
            </a:pPr>
            <a:r>
              <a:rPr lang="en-US" sz="3200" b="1" dirty="0">
                <a:solidFill>
                  <a:srgbClr val="B0362C"/>
                </a:solidFill>
                <a:latin typeface="Cambria" pitchFamily="34" charset="0"/>
                <a:ea typeface="Cambria" pitchFamily="34" charset="-122"/>
                <a:cs typeface="Cambria" pitchFamily="34" charset="-120"/>
              </a:rPr>
              <a:t>-5,7%</a:t>
            </a:r>
            <a:endParaRPr lang="en-US" sz="3200" dirty="0"/>
          </a:p>
        </p:txBody>
      </p:sp>
      <p:sp>
        <p:nvSpPr>
          <p:cNvPr id="15" name="Text 13"/>
          <p:cNvSpPr/>
          <p:nvPr/>
        </p:nvSpPr>
        <p:spPr>
          <a:xfrm>
            <a:off x="6400800" y="2468880"/>
            <a:ext cx="2240280" cy="731520"/>
          </a:xfrm>
          <a:prstGeom prst="rect">
            <a:avLst/>
          </a:prstGeom>
          <a:noFill/>
          <a:ln/>
        </p:spPr>
        <p:txBody>
          <a:bodyPr wrap="square" lIns="0" tIns="0" rIns="0" bIns="0" rtlCol="0" anchor="ctr"/>
          <a:lstStyle/>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caída interanual de la</a:t>
            </a:r>
            <a:endParaRPr lang="en-US" sz="1150" dirty="0"/>
          </a:p>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industria manufacturera</a:t>
            </a:r>
            <a:endParaRPr lang="en-US" sz="1150" dirty="0"/>
          </a:p>
        </p:txBody>
      </p:sp>
      <p:sp>
        <p:nvSpPr>
          <p:cNvPr id="16" name="Shape 14"/>
          <p:cNvSpPr/>
          <p:nvPr/>
        </p:nvSpPr>
        <p:spPr>
          <a:xfrm>
            <a:off x="9052560" y="1600200"/>
            <a:ext cx="2606040" cy="1737360"/>
          </a:xfrm>
          <a:prstGeom prst="rect">
            <a:avLst/>
          </a:prstGeom>
          <a:solidFill>
            <a:srgbClr val="FFFFFF"/>
          </a:solidFill>
          <a:ln w="12700">
            <a:solidFill>
              <a:srgbClr val="E3E1DC"/>
            </a:solidFill>
            <a:prstDash val="solid"/>
          </a:ln>
          <a:effectLst>
            <a:outerShdw blurRad="76200" dist="25400" dir="5400000" algn="bl" rotWithShape="0">
              <a:srgbClr val="000000">
                <a:alpha val="12000"/>
              </a:srgbClr>
            </a:outerShdw>
          </a:effectLst>
        </p:spPr>
      </p:sp>
      <p:sp>
        <p:nvSpPr>
          <p:cNvPr id="17" name="Shape 15"/>
          <p:cNvSpPr/>
          <p:nvPr/>
        </p:nvSpPr>
        <p:spPr>
          <a:xfrm>
            <a:off x="9052560" y="1600200"/>
            <a:ext cx="73152" cy="1737360"/>
          </a:xfrm>
          <a:prstGeom prst="rect">
            <a:avLst/>
          </a:prstGeom>
          <a:solidFill>
            <a:srgbClr val="B0362C"/>
          </a:solidFill>
          <a:ln/>
        </p:spPr>
      </p:sp>
      <p:sp>
        <p:nvSpPr>
          <p:cNvPr id="18" name="Text 16"/>
          <p:cNvSpPr/>
          <p:nvPr/>
        </p:nvSpPr>
        <p:spPr>
          <a:xfrm>
            <a:off x="9235440" y="1764792"/>
            <a:ext cx="2240280" cy="685800"/>
          </a:xfrm>
          <a:prstGeom prst="rect">
            <a:avLst/>
          </a:prstGeom>
          <a:noFill/>
          <a:ln/>
        </p:spPr>
        <p:txBody>
          <a:bodyPr wrap="square" lIns="0" tIns="0" rIns="0" bIns="0" rtlCol="0" anchor="ctr"/>
          <a:lstStyle/>
          <a:p>
            <a:pPr marL="0" indent="0">
              <a:buNone/>
            </a:pPr>
            <a:r>
              <a:rPr lang="en-US" sz="3200" b="1" dirty="0">
                <a:solidFill>
                  <a:srgbClr val="B0362C"/>
                </a:solidFill>
                <a:latin typeface="Cambria" pitchFamily="34" charset="0"/>
                <a:ea typeface="Cambria" pitchFamily="34" charset="-122"/>
                <a:cs typeface="Cambria" pitchFamily="34" charset="-120"/>
              </a:rPr>
              <a:t>58,4%</a:t>
            </a:r>
            <a:endParaRPr lang="en-US" sz="3200" dirty="0"/>
          </a:p>
        </p:txBody>
      </p:sp>
      <p:sp>
        <p:nvSpPr>
          <p:cNvPr id="19" name="Text 17"/>
          <p:cNvSpPr/>
          <p:nvPr/>
        </p:nvSpPr>
        <p:spPr>
          <a:xfrm>
            <a:off x="9235440" y="2468880"/>
            <a:ext cx="2240280" cy="731520"/>
          </a:xfrm>
          <a:prstGeom prst="rect">
            <a:avLst/>
          </a:prstGeom>
          <a:noFill/>
          <a:ln/>
        </p:spPr>
        <p:txBody>
          <a:bodyPr wrap="square" lIns="0" tIns="0" rIns="0" bIns="0" rtlCol="0" anchor="ctr"/>
          <a:lstStyle/>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utilización de la</a:t>
            </a:r>
            <a:endParaRPr lang="en-US" sz="1150" dirty="0"/>
          </a:p>
          <a:p>
            <a:pPr marL="0" indent="0">
              <a:lnSpc>
                <a:spcPct val="110000"/>
              </a:lnSpc>
              <a:buNone/>
            </a:pPr>
            <a:r>
              <a:rPr lang="en-US" sz="1150" dirty="0">
                <a:solidFill>
                  <a:srgbClr val="1F2328"/>
                </a:solidFill>
                <a:latin typeface="Calibri" pitchFamily="34" charset="0"/>
                <a:ea typeface="Calibri" pitchFamily="34" charset="-122"/>
                <a:cs typeface="Calibri" pitchFamily="34" charset="-120"/>
              </a:rPr>
              <a:t>capacidad instalada</a:t>
            </a:r>
            <a:endParaRPr lang="en-US" sz="1150" dirty="0"/>
          </a:p>
        </p:txBody>
      </p:sp>
      <p:sp>
        <p:nvSpPr>
          <p:cNvPr id="20" name="Shape 18"/>
          <p:cNvSpPr/>
          <p:nvPr/>
        </p:nvSpPr>
        <p:spPr>
          <a:xfrm>
            <a:off x="548640" y="3657600"/>
            <a:ext cx="11064240" cy="2377440"/>
          </a:xfrm>
          <a:prstGeom prst="rect">
            <a:avLst/>
          </a:prstGeom>
          <a:solidFill>
            <a:srgbClr val="23262B"/>
          </a:solidFill>
          <a:ln/>
        </p:spPr>
      </p:sp>
      <p:sp>
        <p:nvSpPr>
          <p:cNvPr id="21" name="Text 19"/>
          <p:cNvSpPr/>
          <p:nvPr/>
        </p:nvSpPr>
        <p:spPr>
          <a:xfrm>
            <a:off x="868680" y="3913632"/>
            <a:ext cx="10424160" cy="1874520"/>
          </a:xfrm>
          <a:prstGeom prst="rect">
            <a:avLst/>
          </a:prstGeom>
          <a:noFill/>
          <a:ln/>
        </p:spPr>
        <p:txBody>
          <a:bodyPr wrap="square" lIns="0" tIns="0" rIns="0" bIns="0" rtlCol="0" anchor="ctr"/>
          <a:lstStyle/>
          <a:p>
            <a:pPr marL="0" indent="0">
              <a:lnSpc>
                <a:spcPct val="125000"/>
              </a:lnSpc>
              <a:buNone/>
            </a:pPr>
            <a:r>
              <a:rPr lang="en-US" sz="1500" dirty="0">
                <a:solidFill>
                  <a:srgbClr val="F7F6F3"/>
                </a:solidFill>
                <a:latin typeface="Calibri" pitchFamily="34" charset="0"/>
                <a:ea typeface="Calibri" pitchFamily="34" charset="-122"/>
                <a:cs typeface="Calibri" pitchFamily="34" charset="-120"/>
              </a:rPr>
              <a:t>Argentina cierra junio de 2026 con un panorama mixto: el comercio exterior mantiene un superávit  sostenido, pero el resultado fiscal del mes fue deficitario, aunque el semestre completo todavía cierra en superávit, muy ajustado. Por debajo de esa foto conviven señales de agotamiento: la industria manufacturera cae, el consumo masivo sigue en rojo, el crédito al sector privado está estancado y las reservas del Banco Central caen pese a que el país genera dólares por comercio exterior.</a:t>
            </a:r>
            <a:endParaRPr lang="en-US" sz="1500" dirty="0"/>
          </a:p>
        </p:txBody>
      </p:sp>
      <p:sp>
        <p:nvSpPr>
          <p:cNvPr id="22" name="Text 20"/>
          <p:cNvSpPr/>
          <p:nvPr/>
        </p:nvSpPr>
        <p:spPr>
          <a:xfrm>
            <a:off x="868680" y="5623560"/>
            <a:ext cx="10424160" cy="320040"/>
          </a:xfrm>
          <a:prstGeom prst="rect">
            <a:avLst/>
          </a:prstGeom>
          <a:noFill/>
          <a:ln/>
        </p:spPr>
        <p:txBody>
          <a:bodyPr wrap="square" lIns="0" tIns="0" rIns="0" bIns="0" rtlCol="0" anchor="ctr"/>
          <a:lstStyle/>
          <a:p>
            <a:pPr marL="0" indent="0">
              <a:buNone/>
            </a:pPr>
            <a:r>
              <a:rPr lang="en-US" sz="1300" i="1" dirty="0">
                <a:solidFill>
                  <a:srgbClr val="F2B705"/>
                </a:solidFill>
                <a:latin typeface="Cambria" pitchFamily="34" charset="0"/>
                <a:ea typeface="Cambria" pitchFamily="34" charset="-122"/>
                <a:cs typeface="Cambria" pitchFamily="34" charset="-120"/>
              </a:rPr>
              <a:t>— Es una economía que ordena algunas cuentas macro mientras la actividad real no repunta.</a:t>
            </a:r>
            <a:endParaRPr lang="en-US" sz="1300" dirty="0"/>
          </a:p>
        </p:txBody>
      </p:sp>
      <p:sp>
        <p:nvSpPr>
          <p:cNvPr id="23" name="Text 21"/>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24" name="Text 22"/>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PANORAMA GENERAL</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Dos caras de una economía bipolar</a:t>
            </a:r>
            <a:endParaRPr lang="en-US" sz="2800" dirty="0"/>
          </a:p>
        </p:txBody>
      </p:sp>
      <p:sp>
        <p:nvSpPr>
          <p:cNvPr id="4" name="Shape 2"/>
          <p:cNvSpPr/>
          <p:nvPr/>
        </p:nvSpPr>
        <p:spPr>
          <a:xfrm>
            <a:off x="548640" y="1691640"/>
            <a:ext cx="5349240" cy="4297680"/>
          </a:xfrm>
          <a:prstGeom prst="rect">
            <a:avLst/>
          </a:prstGeom>
          <a:solidFill>
            <a:srgbClr val="EAF3EC"/>
          </a:solidFill>
          <a:ln w="12700">
            <a:solidFill>
              <a:srgbClr val="3E7A4E"/>
            </a:solidFill>
            <a:prstDash val="solid"/>
          </a:ln>
        </p:spPr>
      </p:sp>
      <p:sp>
        <p:nvSpPr>
          <p:cNvPr id="5" name="Text 3"/>
          <p:cNvSpPr/>
          <p:nvPr/>
        </p:nvSpPr>
        <p:spPr>
          <a:xfrm>
            <a:off x="822960" y="1965960"/>
            <a:ext cx="4800600" cy="365760"/>
          </a:xfrm>
          <a:prstGeom prst="rect">
            <a:avLst/>
          </a:prstGeom>
          <a:noFill/>
          <a:ln/>
        </p:spPr>
        <p:txBody>
          <a:bodyPr wrap="square" lIns="0" tIns="0" rIns="0" bIns="0" rtlCol="0" anchor="ctr"/>
          <a:lstStyle/>
          <a:p>
            <a:pPr marL="0" indent="0">
              <a:buNone/>
            </a:pPr>
            <a:r>
              <a:rPr lang="en-US" sz="1500" b="1" kern="0" spc="100" dirty="0">
                <a:solidFill>
                  <a:srgbClr val="3E7A4E"/>
                </a:solidFill>
                <a:latin typeface="Calibri" pitchFamily="34" charset="0"/>
                <a:ea typeface="Calibri" pitchFamily="34" charset="-122"/>
                <a:cs typeface="Calibri" pitchFamily="34" charset="-120"/>
              </a:rPr>
              <a:t>MACRO POSITIVA</a:t>
            </a:r>
            <a:endParaRPr lang="en-US" sz="1500" dirty="0"/>
          </a:p>
        </p:txBody>
      </p:sp>
      <p:sp>
        <p:nvSpPr>
          <p:cNvPr id="6" name="Text 4"/>
          <p:cNvSpPr/>
          <p:nvPr/>
        </p:nvSpPr>
        <p:spPr>
          <a:xfrm>
            <a:off x="822960" y="2468880"/>
            <a:ext cx="4800600" cy="3291840"/>
          </a:xfrm>
          <a:prstGeom prst="rect">
            <a:avLst/>
          </a:prstGeom>
          <a:noFill/>
          <a:ln/>
        </p:spPr>
        <p:txBody>
          <a:bodyPr wrap="square" lIns="0" tIns="0" rIns="0" bIns="0" rtlCol="0" anchor="ctr"/>
          <a:lstStyle/>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Primer superávit financiero semestral desde 2011 (0,1% del PIB)</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Superávit primario del semestre: 0,6% del PIB</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Acumulación de divisas por comercio exterior: más de USD 13.900 M</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31° mes consecutivo de superávit comercial</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Exportaciones de junio: USD 9.055 M (+24,5% i.a.)</a:t>
            </a:r>
            <a:endParaRPr lang="en-US" sz="1350" dirty="0"/>
          </a:p>
        </p:txBody>
      </p:sp>
      <p:sp>
        <p:nvSpPr>
          <p:cNvPr id="7" name="Shape 5"/>
          <p:cNvSpPr/>
          <p:nvPr/>
        </p:nvSpPr>
        <p:spPr>
          <a:xfrm>
            <a:off x="6126480" y="1691640"/>
            <a:ext cx="5349240" cy="4297680"/>
          </a:xfrm>
          <a:prstGeom prst="rect">
            <a:avLst/>
          </a:prstGeom>
          <a:solidFill>
            <a:srgbClr val="F5E9E7"/>
          </a:solidFill>
          <a:ln w="12700">
            <a:solidFill>
              <a:srgbClr val="B0362C"/>
            </a:solidFill>
            <a:prstDash val="solid"/>
          </a:ln>
        </p:spPr>
      </p:sp>
      <p:sp>
        <p:nvSpPr>
          <p:cNvPr id="8" name="Text 6"/>
          <p:cNvSpPr/>
          <p:nvPr/>
        </p:nvSpPr>
        <p:spPr>
          <a:xfrm>
            <a:off x="6400800" y="1965960"/>
            <a:ext cx="4800600" cy="365760"/>
          </a:xfrm>
          <a:prstGeom prst="rect">
            <a:avLst/>
          </a:prstGeom>
          <a:noFill/>
          <a:ln/>
        </p:spPr>
        <p:txBody>
          <a:bodyPr wrap="square" lIns="0" tIns="0" rIns="0" bIns="0" rtlCol="0" anchor="ctr"/>
          <a:lstStyle/>
          <a:p>
            <a:pPr marL="0" indent="0">
              <a:buNone/>
            </a:pPr>
            <a:r>
              <a:rPr lang="en-US" sz="1500" b="1" kern="0" spc="100" dirty="0">
                <a:solidFill>
                  <a:srgbClr val="B0362C"/>
                </a:solidFill>
                <a:latin typeface="Calibri" pitchFamily="34" charset="0"/>
                <a:ea typeface="Calibri" pitchFamily="34" charset="-122"/>
                <a:cs typeface="Calibri" pitchFamily="34" charset="-120"/>
              </a:rPr>
              <a:t>ESTANCAMIENTO ESTRUCTURAL</a:t>
            </a:r>
            <a:endParaRPr lang="en-US" sz="1500" dirty="0"/>
          </a:p>
        </p:txBody>
      </p:sp>
      <p:sp>
        <p:nvSpPr>
          <p:cNvPr id="9" name="Text 7"/>
          <p:cNvSpPr/>
          <p:nvPr/>
        </p:nvSpPr>
        <p:spPr>
          <a:xfrm>
            <a:off x="6400800" y="2468880"/>
            <a:ext cx="4800600" cy="3291840"/>
          </a:xfrm>
          <a:prstGeom prst="rect">
            <a:avLst/>
          </a:prstGeom>
          <a:noFill/>
          <a:ln/>
        </p:spPr>
        <p:txBody>
          <a:bodyPr wrap="square" lIns="0" tIns="0" rIns="0" bIns="0" rtlCol="0" anchor="ctr"/>
          <a:lstStyle/>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Industria manufacturera: -5,7% interanual (14 de 16 ramas en retroceso)</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Más del 40% de la capacidad instalada industrial permanece ociosa</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Consumo masivo en caída: supermercados -0,7%, mayoristas -2,3%</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Crédito al sector privado estancado; financiaciones con </a:t>
            </a:r>
            <a:r>
              <a:rPr lang="en-US" sz="1350" dirty="0" err="1">
                <a:solidFill>
                  <a:srgbClr val="1F2328"/>
                </a:solidFill>
                <a:latin typeface="Calibri" pitchFamily="34" charset="0"/>
                <a:ea typeface="Calibri" pitchFamily="34" charset="-122"/>
                <a:cs typeface="Calibri" pitchFamily="34" charset="-120"/>
              </a:rPr>
              <a:t>tarjetas</a:t>
            </a:r>
            <a:r>
              <a:rPr lang="en-US" sz="1350" dirty="0">
                <a:solidFill>
                  <a:srgbClr val="1F2328"/>
                </a:solidFill>
                <a:latin typeface="Calibri" pitchFamily="34" charset="0"/>
                <a:ea typeface="Calibri" pitchFamily="34" charset="-122"/>
                <a:cs typeface="Calibri" pitchFamily="34" charset="-120"/>
              </a:rPr>
              <a:t> de </a:t>
            </a:r>
            <a:r>
              <a:rPr lang="en-US" sz="1350" dirty="0" err="1">
                <a:solidFill>
                  <a:srgbClr val="1F2328"/>
                </a:solidFill>
                <a:latin typeface="Calibri" pitchFamily="34" charset="0"/>
                <a:ea typeface="Calibri" pitchFamily="34" charset="-122"/>
                <a:cs typeface="Calibri" pitchFamily="34" charset="-120"/>
              </a:rPr>
              <a:t>crédito</a:t>
            </a:r>
            <a:r>
              <a:rPr lang="en-US" sz="1350" dirty="0">
                <a:solidFill>
                  <a:srgbClr val="1F2328"/>
                </a:solidFill>
                <a:latin typeface="Calibri" pitchFamily="34" charset="0"/>
                <a:ea typeface="Calibri" pitchFamily="34" charset="-122"/>
                <a:cs typeface="Calibri" pitchFamily="34" charset="-120"/>
              </a:rPr>
              <a:t> -5,4%</a:t>
            </a:r>
            <a:endParaRPr lang="en-US" sz="1350" dirty="0"/>
          </a:p>
          <a:p>
            <a:pPr marL="342900" indent="-342900">
              <a:lnSpc>
                <a:spcPct val="115000"/>
              </a:lnSpc>
              <a:spcAft>
                <a:spcPts val="1000"/>
              </a:spcAft>
              <a:buSzPct val="100000"/>
              <a:buChar char="▪"/>
            </a:pPr>
            <a:r>
              <a:rPr lang="en-US" sz="1350" dirty="0">
                <a:solidFill>
                  <a:srgbClr val="1F2328"/>
                </a:solidFill>
                <a:latin typeface="Calibri" pitchFamily="34" charset="0"/>
                <a:ea typeface="Calibri" pitchFamily="34" charset="-122"/>
                <a:cs typeface="Calibri" pitchFamily="34" charset="-120"/>
              </a:rPr>
              <a:t>Reservas del BCRA cayeron USD 3.323 M en junio, pese al superávit comercial</a:t>
            </a:r>
            <a:endParaRPr lang="en-US" sz="1350" dirty="0"/>
          </a:p>
        </p:txBody>
      </p:sp>
      <p:sp>
        <p:nvSpPr>
          <p:cNvPr id="10" name="Text 8"/>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11" name="Text 9"/>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SECTOR FISCAL</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El ancla fiscal: símbolo de orden, pero con costos reales</a:t>
            </a:r>
            <a:endParaRPr lang="en-US" sz="2800" dirty="0"/>
          </a:p>
        </p:txBody>
      </p:sp>
      <p:sp>
        <p:nvSpPr>
          <p:cNvPr id="4" name="Text 2"/>
          <p:cNvSpPr/>
          <p:nvPr/>
        </p:nvSpPr>
        <p:spPr>
          <a:xfrm>
            <a:off x="548640" y="1417320"/>
            <a:ext cx="7315200" cy="320040"/>
          </a:xfrm>
          <a:prstGeom prst="rect">
            <a:avLst/>
          </a:prstGeom>
          <a:noFill/>
          <a:ln/>
        </p:spPr>
        <p:txBody>
          <a:bodyPr wrap="square" lIns="0" tIns="0" rIns="0" bIns="0" rtlCol="0" anchor="ctr"/>
          <a:lstStyle/>
          <a:p>
            <a:pPr marL="0" indent="0">
              <a:buNone/>
            </a:pPr>
            <a:r>
              <a:rPr lang="en-US" sz="1250" i="1" dirty="0">
                <a:solidFill>
                  <a:srgbClr val="6B7178"/>
                </a:solidFill>
                <a:latin typeface="Calibri" pitchFamily="34" charset="0"/>
                <a:ea typeface="Calibri" pitchFamily="34" charset="-122"/>
                <a:cs typeface="Calibri" pitchFamily="34" charset="-120"/>
              </a:rPr>
              <a:t>Junio 2026 — análisis en términos reales (inflación 33,5%)</a:t>
            </a:r>
            <a:endParaRPr lang="en-US" sz="125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48640" y="1874520"/>
          <a:ext cx="11064240" cy="1828800"/>
        </p:xfrm>
        <a:graphic>
          <a:graphicData uri="http://schemas.openxmlformats.org/drawingml/2006/table">
            <a:tbl>
              <a:tblPr/>
              <a:tblGrid>
                <a:gridCol w="2377440">
                  <a:extLst>
                    <a:ext uri="{9D8B030D-6E8A-4147-A177-3AD203B41FA5}">
                      <a16:colId xmlns:a16="http://schemas.microsoft.com/office/drawing/2014/main" val="20000"/>
                    </a:ext>
                  </a:extLst>
                </a:gridCol>
                <a:gridCol w="173736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5212080">
                  <a:extLst>
                    <a:ext uri="{9D8B030D-6E8A-4147-A177-3AD203B41FA5}">
                      <a16:colId xmlns:a16="http://schemas.microsoft.com/office/drawing/2014/main" val="20003"/>
                    </a:ext>
                  </a:extLst>
                </a:gridCol>
              </a:tblGrid>
              <a:tr h="365760">
                <a:tc>
                  <a:txBody>
                    <a:bodyPr/>
                    <a:lstStyle/>
                    <a:p>
                      <a:pPr marL="0" indent="0" algn="l">
                        <a:buNone/>
                      </a:pPr>
                      <a:r>
                        <a:rPr lang="en-US" sz="1200" b="1" dirty="0">
                          <a:solidFill>
                            <a:srgbClr val="FFFFFF"/>
                          </a:solidFill>
                          <a:latin typeface="Calibri" pitchFamily="34" charset="0"/>
                          <a:ea typeface="Calibri" pitchFamily="34" charset="-122"/>
                          <a:cs typeface="Calibri" pitchFamily="34" charset="-120"/>
                        </a:rPr>
                        <a:t>Concepto</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tc>
                  <a:txBody>
                    <a:bodyPr/>
                    <a:lstStyle/>
                    <a:p>
                      <a:pPr marL="0" indent="0" algn="ctr">
                        <a:buNone/>
                      </a:pPr>
                      <a:r>
                        <a:rPr lang="en-US" sz="1200" b="1" dirty="0">
                          <a:solidFill>
                            <a:srgbClr val="FFFFFF"/>
                          </a:solidFill>
                          <a:latin typeface="Calibri" pitchFamily="34" charset="0"/>
                          <a:ea typeface="Calibri" pitchFamily="34" charset="-122"/>
                          <a:cs typeface="Calibri" pitchFamily="34" charset="-120"/>
                        </a:rPr>
                        <a:t>Var. nominal</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tc>
                  <a:txBody>
                    <a:bodyPr/>
                    <a:lstStyle/>
                    <a:p>
                      <a:pPr marL="0" indent="0" algn="ctr">
                        <a:buNone/>
                      </a:pPr>
                      <a:r>
                        <a:rPr lang="en-US" sz="1200" b="1" dirty="0">
                          <a:solidFill>
                            <a:srgbClr val="FFFFFF"/>
                          </a:solidFill>
                          <a:latin typeface="Calibri" pitchFamily="34" charset="0"/>
                          <a:ea typeface="Calibri" pitchFamily="34" charset="-122"/>
                          <a:cs typeface="Calibri" pitchFamily="34" charset="-120"/>
                        </a:rPr>
                        <a:t>Var. real aprox.</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tc>
                  <a:txBody>
                    <a:bodyPr/>
                    <a:lstStyle/>
                    <a:p>
                      <a:pPr marL="0" indent="0" algn="l">
                        <a:buNone/>
                      </a:pPr>
                      <a:r>
                        <a:rPr lang="en-US" sz="1200" b="1" dirty="0">
                          <a:solidFill>
                            <a:srgbClr val="FFFFFF"/>
                          </a:solidFill>
                          <a:latin typeface="Calibri" pitchFamily="34" charset="0"/>
                          <a:ea typeface="Calibri" pitchFamily="34" charset="-122"/>
                          <a:cs typeface="Calibri" pitchFamily="34" charset="-120"/>
                        </a:rPr>
                        <a:t>Interpretación</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extLst>
                  <a:ext uri="{0D108BD9-81ED-4DB2-BD59-A6C34878D82A}">
                    <a16:rowId xmlns:a16="http://schemas.microsoft.com/office/drawing/2014/main" val="10000"/>
                  </a:ext>
                </a:extLst>
              </a:tr>
              <a:tr h="365760">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Ingresos totales</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1F2328"/>
                          </a:solidFill>
                          <a:latin typeface="Calibri" pitchFamily="34" charset="0"/>
                          <a:ea typeface="Calibri" pitchFamily="34" charset="-122"/>
                          <a:cs typeface="Calibri" pitchFamily="34" charset="-120"/>
                        </a:rPr>
                        <a:t>22,30%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B0362C"/>
                          </a:solidFill>
                          <a:latin typeface="Calibri" pitchFamily="34" charset="0"/>
                          <a:ea typeface="Calibri" pitchFamily="34" charset="-122"/>
                          <a:cs typeface="Calibri" pitchFamily="34" charset="-120"/>
                        </a:rPr>
                        <a:t>-8,40%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Fuerte caída real de los ingresos</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65760">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Recursos tributarios</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ctr">
                        <a:buNone/>
                      </a:pPr>
                      <a:r>
                        <a:rPr lang="en-US" sz="1200" dirty="0">
                          <a:solidFill>
                            <a:srgbClr val="1F2328"/>
                          </a:solidFill>
                          <a:latin typeface="Calibri" pitchFamily="34" charset="0"/>
                          <a:ea typeface="Calibri" pitchFamily="34" charset="-122"/>
                          <a:cs typeface="Calibri" pitchFamily="34" charset="-120"/>
                        </a:rPr>
                        <a:t>21,70%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ctr">
                        <a:buNone/>
                      </a:pPr>
                      <a:r>
                        <a:rPr lang="en-US" sz="1200" dirty="0">
                          <a:solidFill>
                            <a:srgbClr val="B0362C"/>
                          </a:solidFill>
                          <a:latin typeface="Calibri" pitchFamily="34" charset="0"/>
                          <a:ea typeface="Calibri" pitchFamily="34" charset="-122"/>
                          <a:cs typeface="Calibri" pitchFamily="34" charset="-120"/>
                        </a:rPr>
                        <a:t>-8,80%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La recaudación pierde poder frente a la inflación</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extLst>
                  <a:ext uri="{0D108BD9-81ED-4DB2-BD59-A6C34878D82A}">
                    <a16:rowId xmlns:a16="http://schemas.microsoft.com/office/drawing/2014/main" val="10002"/>
                  </a:ext>
                </a:extLst>
              </a:tr>
              <a:tr h="365760">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Gastos primarios</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1F2328"/>
                          </a:solidFill>
                          <a:latin typeface="Calibri" pitchFamily="34" charset="0"/>
                          <a:ea typeface="Calibri" pitchFamily="34" charset="-122"/>
                          <a:cs typeface="Calibri" pitchFamily="34" charset="-120"/>
                        </a:rPr>
                        <a:t>37,70%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3E7A4E"/>
                          </a:solidFill>
                          <a:latin typeface="Calibri" pitchFamily="34" charset="0"/>
                          <a:ea typeface="Calibri" pitchFamily="34" charset="-122"/>
                          <a:cs typeface="Calibri" pitchFamily="34" charset="-120"/>
                        </a:rPr>
                        <a:t>+3,20%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El gasto crece en términos reales, por el aguinaldo</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65760">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Prestaciones sociales</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ctr">
                        <a:buNone/>
                      </a:pPr>
                      <a:r>
                        <a:rPr lang="en-US" sz="1200" dirty="0">
                          <a:solidFill>
                            <a:srgbClr val="1F2328"/>
                          </a:solidFill>
                          <a:latin typeface="Calibri" pitchFamily="34" charset="0"/>
                          <a:ea typeface="Calibri" pitchFamily="34" charset="-122"/>
                          <a:cs typeface="Calibri" pitchFamily="34" charset="-120"/>
                        </a:rPr>
                        <a:t>38,10%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ctr">
                        <a:buNone/>
                      </a:pPr>
                      <a:r>
                        <a:rPr lang="en-US" sz="1200" dirty="0">
                          <a:solidFill>
                            <a:srgbClr val="3E7A4E"/>
                          </a:solidFill>
                          <a:latin typeface="Calibri" pitchFamily="34" charset="0"/>
                          <a:ea typeface="Calibri" pitchFamily="34" charset="-122"/>
                          <a:cs typeface="Calibri" pitchFamily="34" charset="-120"/>
                        </a:rPr>
                        <a:t>+3,40%</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l">
                        <a:buNone/>
                      </a:pPr>
                      <a:r>
                        <a:rPr lang="en-US" sz="1200" dirty="0">
                          <a:solidFill>
                            <a:srgbClr val="1F2328"/>
                          </a:solidFill>
                          <a:latin typeface="Calibri" pitchFamily="34" charset="0"/>
                          <a:ea typeface="Calibri" pitchFamily="34" charset="-122"/>
                          <a:cs typeface="Calibri" pitchFamily="34" charset="-120"/>
                        </a:rPr>
                        <a:t>Mejora real por el efecto del medio aguinaldo</a:t>
                      </a:r>
                      <a:endParaRPr lang="en-US" sz="12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extLst>
                  <a:ext uri="{0D108BD9-81ED-4DB2-BD59-A6C34878D82A}">
                    <a16:rowId xmlns:a16="http://schemas.microsoft.com/office/drawing/2014/main" val="10004"/>
                  </a:ext>
                </a:extLst>
              </a:tr>
            </a:tbl>
          </a:graphicData>
        </a:graphic>
      </p:graphicFrame>
      <p:sp>
        <p:nvSpPr>
          <p:cNvPr id="6" name="Shape 3"/>
          <p:cNvSpPr/>
          <p:nvPr/>
        </p:nvSpPr>
        <p:spPr>
          <a:xfrm>
            <a:off x="548640" y="3977640"/>
            <a:ext cx="3566160" cy="1920240"/>
          </a:xfrm>
          <a:prstGeom prst="rect">
            <a:avLst/>
          </a:prstGeom>
          <a:solidFill>
            <a:srgbClr val="FFFFFF"/>
          </a:solidFill>
          <a:ln w="12700">
            <a:solidFill>
              <a:srgbClr val="E3E1DC"/>
            </a:solidFill>
            <a:prstDash val="solid"/>
          </a:ln>
        </p:spPr>
      </p:sp>
      <p:sp>
        <p:nvSpPr>
          <p:cNvPr id="7" name="Text 4"/>
          <p:cNvSpPr/>
          <p:nvPr/>
        </p:nvSpPr>
        <p:spPr>
          <a:xfrm>
            <a:off x="777240" y="4160520"/>
            <a:ext cx="3108960" cy="274320"/>
          </a:xfrm>
          <a:prstGeom prst="rect">
            <a:avLst/>
          </a:prstGeom>
          <a:noFill/>
          <a:ln/>
        </p:spPr>
        <p:txBody>
          <a:bodyPr wrap="square" lIns="0" tIns="0" rIns="0" bIns="0" rtlCol="0" anchor="ctr"/>
          <a:lstStyle/>
          <a:p>
            <a:pPr marL="0" indent="0">
              <a:buNone/>
            </a:pPr>
            <a:r>
              <a:rPr lang="en-US" sz="1100" b="1" dirty="0">
                <a:solidFill>
                  <a:srgbClr val="6B7178"/>
                </a:solidFill>
                <a:latin typeface="Calibri" pitchFamily="34" charset="0"/>
                <a:ea typeface="Calibri" pitchFamily="34" charset="-122"/>
                <a:cs typeface="Calibri" pitchFamily="34" charset="-120"/>
              </a:rPr>
              <a:t>DÉFICIT DE JUNIO</a:t>
            </a:r>
            <a:endParaRPr lang="en-US" sz="1100" dirty="0"/>
          </a:p>
        </p:txBody>
      </p:sp>
      <p:sp>
        <p:nvSpPr>
          <p:cNvPr id="8" name="Text 5"/>
          <p:cNvSpPr/>
          <p:nvPr/>
        </p:nvSpPr>
        <p:spPr>
          <a:xfrm>
            <a:off x="777240" y="4434840"/>
            <a:ext cx="3108960" cy="548640"/>
          </a:xfrm>
          <a:prstGeom prst="rect">
            <a:avLst/>
          </a:prstGeom>
          <a:noFill/>
          <a:ln/>
        </p:spPr>
        <p:txBody>
          <a:bodyPr wrap="square" lIns="0" tIns="0" rIns="0" bIns="0" rtlCol="0" anchor="ctr"/>
          <a:lstStyle/>
          <a:p>
            <a:pPr marL="0" indent="0">
              <a:buNone/>
            </a:pPr>
            <a:r>
              <a:rPr lang="en-US" sz="2600" b="1" dirty="0">
                <a:solidFill>
                  <a:srgbClr val="B0362C"/>
                </a:solidFill>
                <a:latin typeface="Cambria" pitchFamily="34" charset="0"/>
                <a:ea typeface="Cambria" pitchFamily="34" charset="-122"/>
                <a:cs typeface="Cambria" pitchFamily="34" charset="-120"/>
              </a:rPr>
              <a:t>$1,02 billones</a:t>
            </a:r>
            <a:endParaRPr lang="en-US" sz="2600" dirty="0"/>
          </a:p>
        </p:txBody>
      </p:sp>
      <p:sp>
        <p:nvSpPr>
          <p:cNvPr id="9" name="Text 6"/>
          <p:cNvSpPr/>
          <p:nvPr/>
        </p:nvSpPr>
        <p:spPr>
          <a:xfrm>
            <a:off x="777240" y="5029200"/>
            <a:ext cx="3108960" cy="777240"/>
          </a:xfrm>
          <a:prstGeom prst="rect">
            <a:avLst/>
          </a:prstGeom>
          <a:noFill/>
          <a:ln/>
        </p:spPr>
        <p:txBody>
          <a:bodyPr wrap="square" lIns="0" tIns="0" rIns="0" bIns="0" rtlCol="0" anchor="ctr"/>
          <a:lstStyle/>
          <a:p>
            <a:pPr marL="0" indent="0">
              <a:lnSpc>
                <a:spcPct val="115000"/>
              </a:lnSpc>
              <a:buNone/>
            </a:pPr>
            <a:r>
              <a:rPr lang="en-US" sz="1100" dirty="0">
                <a:solidFill>
                  <a:srgbClr val="1F2328"/>
                </a:solidFill>
                <a:latin typeface="Calibri" pitchFamily="34" charset="0"/>
                <a:ea typeface="Calibri" pitchFamily="34" charset="-122"/>
                <a:cs typeface="Calibri" pitchFamily="34" charset="-120"/>
              </a:rPr>
              <a:t>Originado por el pago del aguinaldo y la postergación del cobro de Ganancias hacia julio.</a:t>
            </a:r>
            <a:endParaRPr lang="en-US" sz="1100" dirty="0"/>
          </a:p>
        </p:txBody>
      </p:sp>
      <p:sp>
        <p:nvSpPr>
          <p:cNvPr id="10" name="Shape 7"/>
          <p:cNvSpPr/>
          <p:nvPr/>
        </p:nvSpPr>
        <p:spPr>
          <a:xfrm>
            <a:off x="4297680" y="3977640"/>
            <a:ext cx="3566160" cy="1920240"/>
          </a:xfrm>
          <a:prstGeom prst="rect">
            <a:avLst/>
          </a:prstGeom>
          <a:solidFill>
            <a:srgbClr val="FFFFFF"/>
          </a:solidFill>
          <a:ln w="12700">
            <a:solidFill>
              <a:srgbClr val="E3E1DC"/>
            </a:solidFill>
            <a:prstDash val="solid"/>
          </a:ln>
        </p:spPr>
      </p:sp>
      <p:sp>
        <p:nvSpPr>
          <p:cNvPr id="11" name="Text 8"/>
          <p:cNvSpPr/>
          <p:nvPr/>
        </p:nvSpPr>
        <p:spPr>
          <a:xfrm>
            <a:off x="4526280" y="4160520"/>
            <a:ext cx="3108960" cy="274320"/>
          </a:xfrm>
          <a:prstGeom prst="rect">
            <a:avLst/>
          </a:prstGeom>
          <a:noFill/>
          <a:ln/>
        </p:spPr>
        <p:txBody>
          <a:bodyPr wrap="square" lIns="0" tIns="0" rIns="0" bIns="0" rtlCol="0" anchor="ctr"/>
          <a:lstStyle/>
          <a:p>
            <a:pPr marL="0" indent="0">
              <a:buNone/>
            </a:pPr>
            <a:r>
              <a:rPr lang="en-US" sz="1100" b="1" dirty="0">
                <a:solidFill>
                  <a:srgbClr val="6B7178"/>
                </a:solidFill>
                <a:latin typeface="Calibri" pitchFamily="34" charset="0"/>
                <a:ea typeface="Calibri" pitchFamily="34" charset="-122"/>
                <a:cs typeface="Calibri" pitchFamily="34" charset="-120"/>
              </a:rPr>
              <a:t>SUPERÁVIT DEL SEMESTRE</a:t>
            </a:r>
            <a:endParaRPr lang="en-US" sz="1100" dirty="0"/>
          </a:p>
        </p:txBody>
      </p:sp>
      <p:sp>
        <p:nvSpPr>
          <p:cNvPr id="12" name="Text 9"/>
          <p:cNvSpPr/>
          <p:nvPr/>
        </p:nvSpPr>
        <p:spPr>
          <a:xfrm>
            <a:off x="4526280" y="4434840"/>
            <a:ext cx="3108960" cy="548640"/>
          </a:xfrm>
          <a:prstGeom prst="rect">
            <a:avLst/>
          </a:prstGeom>
          <a:noFill/>
          <a:ln/>
        </p:spPr>
        <p:txBody>
          <a:bodyPr wrap="square" lIns="0" tIns="0" rIns="0" bIns="0" rtlCol="0" anchor="ctr"/>
          <a:lstStyle/>
          <a:p>
            <a:pPr marL="0" indent="0">
              <a:buNone/>
            </a:pPr>
            <a:r>
              <a:rPr lang="en-US" sz="2600" b="1" dirty="0">
                <a:solidFill>
                  <a:srgbClr val="3E7A4E"/>
                </a:solidFill>
                <a:latin typeface="Cambria" pitchFamily="34" charset="0"/>
                <a:ea typeface="Cambria" pitchFamily="34" charset="-122"/>
                <a:cs typeface="Cambria" pitchFamily="34" charset="-120"/>
              </a:rPr>
              <a:t>0,6% PIB</a:t>
            </a:r>
            <a:endParaRPr lang="en-US" sz="2600" dirty="0"/>
          </a:p>
        </p:txBody>
      </p:sp>
      <p:sp>
        <p:nvSpPr>
          <p:cNvPr id="13" name="Text 10"/>
          <p:cNvSpPr/>
          <p:nvPr/>
        </p:nvSpPr>
        <p:spPr>
          <a:xfrm>
            <a:off x="4526280" y="5029200"/>
            <a:ext cx="3108960" cy="777240"/>
          </a:xfrm>
          <a:prstGeom prst="rect">
            <a:avLst/>
          </a:prstGeom>
          <a:noFill/>
          <a:ln/>
        </p:spPr>
        <p:txBody>
          <a:bodyPr wrap="square" lIns="0" tIns="0" rIns="0" bIns="0" rtlCol="0" anchor="ctr"/>
          <a:lstStyle/>
          <a:p>
            <a:pPr marL="0" indent="0">
              <a:lnSpc>
                <a:spcPct val="115000"/>
              </a:lnSpc>
              <a:buNone/>
            </a:pPr>
            <a:r>
              <a:rPr lang="en-US" sz="1100" dirty="0">
                <a:solidFill>
                  <a:srgbClr val="1F2328"/>
                </a:solidFill>
                <a:latin typeface="Calibri" pitchFamily="34" charset="0"/>
                <a:ea typeface="Calibri" pitchFamily="34" charset="-122"/>
                <a:cs typeface="Calibri" pitchFamily="34" charset="-120"/>
              </a:rPr>
              <a:t>Superávit primario acumulado; el financiero es 0,1% del PIB. Primer semestre con cuentas positivas desde 2011.</a:t>
            </a:r>
            <a:endParaRPr lang="en-US" sz="1100" dirty="0"/>
          </a:p>
        </p:txBody>
      </p:sp>
      <p:sp>
        <p:nvSpPr>
          <p:cNvPr id="14" name="Shape 11"/>
          <p:cNvSpPr/>
          <p:nvPr/>
        </p:nvSpPr>
        <p:spPr>
          <a:xfrm>
            <a:off x="8046720" y="3977640"/>
            <a:ext cx="3566160" cy="1920240"/>
          </a:xfrm>
          <a:prstGeom prst="rect">
            <a:avLst/>
          </a:prstGeom>
          <a:solidFill>
            <a:srgbClr val="FFFFFF"/>
          </a:solidFill>
          <a:ln w="12700">
            <a:solidFill>
              <a:srgbClr val="E3E1DC"/>
            </a:solidFill>
            <a:prstDash val="solid"/>
          </a:ln>
        </p:spPr>
      </p:sp>
      <p:sp>
        <p:nvSpPr>
          <p:cNvPr id="15" name="Text 12"/>
          <p:cNvSpPr/>
          <p:nvPr/>
        </p:nvSpPr>
        <p:spPr>
          <a:xfrm>
            <a:off x="8275320" y="4160520"/>
            <a:ext cx="3108960" cy="274320"/>
          </a:xfrm>
          <a:prstGeom prst="rect">
            <a:avLst/>
          </a:prstGeom>
          <a:noFill/>
          <a:ln/>
        </p:spPr>
        <p:txBody>
          <a:bodyPr wrap="square" lIns="0" tIns="0" rIns="0" bIns="0" rtlCol="0" anchor="ctr"/>
          <a:lstStyle/>
          <a:p>
            <a:pPr marL="0" indent="0">
              <a:buNone/>
            </a:pPr>
            <a:r>
              <a:rPr lang="en-US" sz="1100" b="1" dirty="0">
                <a:solidFill>
                  <a:srgbClr val="6B7178"/>
                </a:solidFill>
                <a:latin typeface="Calibri" pitchFamily="34" charset="0"/>
                <a:ea typeface="Calibri" pitchFamily="34" charset="-122"/>
                <a:cs typeface="Calibri" pitchFamily="34" charset="-120"/>
              </a:rPr>
              <a:t>SUBSIDIOS ECONÓMICOS (JUNIO)</a:t>
            </a:r>
            <a:endParaRPr lang="en-US" sz="1100" dirty="0"/>
          </a:p>
        </p:txBody>
      </p:sp>
      <p:sp>
        <p:nvSpPr>
          <p:cNvPr id="16" name="Text 13"/>
          <p:cNvSpPr/>
          <p:nvPr/>
        </p:nvSpPr>
        <p:spPr>
          <a:xfrm>
            <a:off x="8275320" y="4434840"/>
            <a:ext cx="3108960" cy="548640"/>
          </a:xfrm>
          <a:prstGeom prst="rect">
            <a:avLst/>
          </a:prstGeom>
          <a:noFill/>
          <a:ln/>
        </p:spPr>
        <p:txBody>
          <a:bodyPr wrap="square" lIns="0" tIns="0" rIns="0" bIns="0" rtlCol="0" anchor="ctr"/>
          <a:lstStyle/>
          <a:p>
            <a:pPr marL="0" indent="0">
              <a:buNone/>
            </a:pPr>
            <a:r>
              <a:rPr lang="en-US" sz="2600" b="1" dirty="0">
                <a:solidFill>
                  <a:srgbClr val="F2B705"/>
                </a:solidFill>
                <a:latin typeface="Cambria" pitchFamily="34" charset="0"/>
                <a:ea typeface="Cambria" pitchFamily="34" charset="-122"/>
                <a:cs typeface="Cambria" pitchFamily="34" charset="-120"/>
              </a:rPr>
              <a:t>$1,06 billones</a:t>
            </a:r>
            <a:endParaRPr lang="en-US" sz="2600" dirty="0"/>
          </a:p>
        </p:txBody>
      </p:sp>
      <p:sp>
        <p:nvSpPr>
          <p:cNvPr id="17" name="Text 14"/>
          <p:cNvSpPr/>
          <p:nvPr/>
        </p:nvSpPr>
        <p:spPr>
          <a:xfrm>
            <a:off x="8275320" y="5029200"/>
            <a:ext cx="3108960" cy="777240"/>
          </a:xfrm>
          <a:prstGeom prst="rect">
            <a:avLst/>
          </a:prstGeom>
          <a:noFill/>
          <a:ln/>
        </p:spPr>
        <p:txBody>
          <a:bodyPr wrap="square" lIns="0" tIns="0" rIns="0" bIns="0" rtlCol="0" anchor="ctr"/>
          <a:lstStyle/>
          <a:p>
            <a:pPr marL="0" indent="0">
              <a:lnSpc>
                <a:spcPct val="115000"/>
              </a:lnSpc>
              <a:buNone/>
            </a:pPr>
            <a:r>
              <a:rPr lang="en-US" sz="1100" dirty="0">
                <a:solidFill>
                  <a:srgbClr val="1F2328"/>
                </a:solidFill>
                <a:latin typeface="Calibri" pitchFamily="34" charset="0"/>
                <a:ea typeface="Calibri" pitchFamily="34" charset="-122"/>
                <a:cs typeface="Calibri" pitchFamily="34" charset="-120"/>
              </a:rPr>
              <a:t>Concentrados en energía ($714.381 M) y transporte ($348.916 M).</a:t>
            </a:r>
            <a:endParaRPr lang="en-US" sz="1100" dirty="0"/>
          </a:p>
        </p:txBody>
      </p:sp>
      <p:sp>
        <p:nvSpPr>
          <p:cNvPr id="18" name="Text 15"/>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19" name="Text 16"/>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ACTIVIDAD ECONÓMICA</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EMAE mayo 2026: crecimiento moderado, heterogeneidad marcada</a:t>
            </a:r>
            <a:endParaRPr lang="en-US" sz="2800" dirty="0"/>
          </a:p>
        </p:txBody>
      </p:sp>
      <p:graphicFrame>
        <p:nvGraphicFramePr>
          <p:cNvPr id="4" name="Chart 0"/>
          <p:cNvGraphicFramePr/>
          <p:nvPr/>
        </p:nvGraphicFramePr>
        <p:xfrm>
          <a:off x="548640" y="1463040"/>
          <a:ext cx="6675120" cy="470916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2"/>
          <p:cNvSpPr/>
          <p:nvPr/>
        </p:nvSpPr>
        <p:spPr>
          <a:xfrm>
            <a:off x="7452360" y="1463040"/>
            <a:ext cx="4160520" cy="685800"/>
          </a:xfrm>
          <a:prstGeom prst="rect">
            <a:avLst/>
          </a:prstGeom>
          <a:noFill/>
          <a:ln/>
        </p:spPr>
        <p:txBody>
          <a:bodyPr wrap="square" lIns="0" tIns="0" rIns="0" bIns="0" rtlCol="0" anchor="ctr"/>
          <a:lstStyle/>
          <a:p>
            <a:pPr marL="0" indent="0">
              <a:buNone/>
            </a:pPr>
            <a:r>
              <a:rPr lang="en-US" sz="3400" b="1" dirty="0">
                <a:solidFill>
                  <a:srgbClr val="F2B705"/>
                </a:solidFill>
                <a:latin typeface="Cambria" pitchFamily="34" charset="0"/>
                <a:ea typeface="Cambria" pitchFamily="34" charset="-122"/>
                <a:cs typeface="Cambria" pitchFamily="34" charset="-120"/>
              </a:rPr>
              <a:t>0,5%</a:t>
            </a:r>
            <a:endParaRPr lang="en-US" sz="3400" dirty="0"/>
          </a:p>
        </p:txBody>
      </p:sp>
      <p:sp>
        <p:nvSpPr>
          <p:cNvPr id="6" name="Text 3"/>
          <p:cNvSpPr/>
          <p:nvPr/>
        </p:nvSpPr>
        <p:spPr>
          <a:xfrm>
            <a:off x="7452360" y="2121408"/>
            <a:ext cx="4160520" cy="457200"/>
          </a:xfrm>
          <a:prstGeom prst="rect">
            <a:avLst/>
          </a:prstGeom>
          <a:noFill/>
          <a:ln/>
        </p:spPr>
        <p:txBody>
          <a:bodyPr wrap="square" lIns="0" tIns="0" rIns="0" bIns="0" rtlCol="0" anchor="ctr"/>
          <a:lstStyle/>
          <a:p>
            <a:pPr marL="0" indent="0">
              <a:buNone/>
            </a:pPr>
            <a:r>
              <a:rPr lang="en-US" sz="1200" dirty="0">
                <a:solidFill>
                  <a:srgbClr val="1F2328"/>
                </a:solidFill>
                <a:latin typeface="Calibri" pitchFamily="34" charset="0"/>
                <a:ea typeface="Calibri" pitchFamily="34" charset="-122"/>
                <a:cs typeface="Calibri" pitchFamily="34" charset="-120"/>
              </a:rPr>
              <a:t>EMAE — variación interanual de mayo 2026</a:t>
            </a:r>
            <a:endParaRPr lang="en-US" sz="1200" dirty="0"/>
          </a:p>
        </p:txBody>
      </p:sp>
      <p:sp>
        <p:nvSpPr>
          <p:cNvPr id="7" name="Shape 4"/>
          <p:cNvSpPr/>
          <p:nvPr/>
        </p:nvSpPr>
        <p:spPr>
          <a:xfrm>
            <a:off x="7452360" y="2743200"/>
            <a:ext cx="4160520" cy="3063240"/>
          </a:xfrm>
          <a:prstGeom prst="rect">
            <a:avLst/>
          </a:prstGeom>
          <a:solidFill>
            <a:srgbClr val="23262B"/>
          </a:solidFill>
          <a:ln/>
        </p:spPr>
      </p:sp>
      <p:sp>
        <p:nvSpPr>
          <p:cNvPr id="8" name="Text 5"/>
          <p:cNvSpPr/>
          <p:nvPr/>
        </p:nvSpPr>
        <p:spPr>
          <a:xfrm>
            <a:off x="7680960" y="2971800"/>
            <a:ext cx="3703320" cy="2651760"/>
          </a:xfrm>
          <a:prstGeom prst="rect">
            <a:avLst/>
          </a:prstGeom>
          <a:noFill/>
          <a:ln/>
        </p:spPr>
        <p:txBody>
          <a:bodyPr wrap="square" lIns="0" tIns="0" rIns="0" bIns="0" rtlCol="0" anchor="ctr"/>
          <a:lstStyle/>
          <a:p>
            <a:pPr marL="0" indent="0">
              <a:lnSpc>
                <a:spcPct val="125000"/>
              </a:lnSpc>
              <a:buNone/>
            </a:pPr>
            <a:r>
              <a:rPr lang="en-US" sz="1300" b="1" dirty="0">
                <a:solidFill>
                  <a:srgbClr val="F2B705"/>
                </a:solidFill>
                <a:latin typeface="Calibri" pitchFamily="34" charset="0"/>
                <a:ea typeface="Calibri" pitchFamily="34" charset="-122"/>
                <a:cs typeface="Calibri" pitchFamily="34" charset="-120"/>
              </a:rPr>
              <a:t>Diagnóstico: crecimiento heterogéneo
</a:t>
            </a:r>
            <a:r>
              <a:rPr lang="en-US" sz="1250" dirty="0">
                <a:solidFill>
                  <a:srgbClr val="F7F6F3"/>
                </a:solidFill>
                <a:latin typeface="Calibri" pitchFamily="34" charset="0"/>
                <a:ea typeface="Calibri" pitchFamily="34" charset="-122"/>
                <a:cs typeface="Calibri" pitchFamily="34" charset="-120"/>
              </a:rPr>
              <a:t>La expansión sigue concentrada en agro y minería, ligados a recursos naturales y exportación. La industria manufacturera y el comercio, ligados al mercado interno, siguen rezagados y compensan parcialmente el impulso de los sectores dinámicos.</a:t>
            </a:r>
            <a:endParaRPr lang="en-US" sz="1300" dirty="0"/>
          </a:p>
        </p:txBody>
      </p:sp>
      <p:sp>
        <p:nvSpPr>
          <p:cNvPr id="9" name="Text 6"/>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10" name="Text 7"/>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23262B"/>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INDUSTRIA MANUFACTURERA</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F7F6F3"/>
                </a:solidFill>
                <a:latin typeface="Cambria" pitchFamily="34" charset="0"/>
                <a:ea typeface="Cambria" pitchFamily="34" charset="-122"/>
                <a:cs typeface="Cambria" pitchFamily="34" charset="-120"/>
              </a:rPr>
              <a:t>Recesión generalizada: 14 de 16 ramas en retroceso</a:t>
            </a:r>
            <a:endParaRPr lang="en-US" sz="2800" dirty="0"/>
          </a:p>
        </p:txBody>
      </p:sp>
      <p:sp>
        <p:nvSpPr>
          <p:cNvPr id="4" name="Text 2"/>
          <p:cNvSpPr/>
          <p:nvPr/>
        </p:nvSpPr>
        <p:spPr>
          <a:xfrm>
            <a:off x="548640" y="1600200"/>
            <a:ext cx="3657600" cy="1005840"/>
          </a:xfrm>
          <a:prstGeom prst="rect">
            <a:avLst/>
          </a:prstGeom>
          <a:noFill/>
          <a:ln/>
        </p:spPr>
        <p:txBody>
          <a:bodyPr wrap="square" lIns="0" tIns="0" rIns="0" bIns="0" rtlCol="0" anchor="ctr"/>
          <a:lstStyle/>
          <a:p>
            <a:pPr marL="0" indent="0">
              <a:buNone/>
            </a:pPr>
            <a:r>
              <a:rPr lang="en-US" sz="6000" b="1" dirty="0">
                <a:solidFill>
                  <a:srgbClr val="B0362C"/>
                </a:solidFill>
                <a:latin typeface="Cambria" pitchFamily="34" charset="0"/>
                <a:ea typeface="Cambria" pitchFamily="34" charset="-122"/>
                <a:cs typeface="Cambria" pitchFamily="34" charset="-120"/>
              </a:rPr>
              <a:t>-5,7%</a:t>
            </a:r>
            <a:endParaRPr lang="en-US" sz="6000" dirty="0"/>
          </a:p>
        </p:txBody>
      </p:sp>
      <p:sp>
        <p:nvSpPr>
          <p:cNvPr id="5" name="Text 3"/>
          <p:cNvSpPr/>
          <p:nvPr/>
        </p:nvSpPr>
        <p:spPr>
          <a:xfrm>
            <a:off x="548640" y="2606040"/>
            <a:ext cx="3657600" cy="1005840"/>
          </a:xfrm>
          <a:prstGeom prst="rect">
            <a:avLst/>
          </a:prstGeom>
          <a:noFill/>
          <a:ln/>
        </p:spPr>
        <p:txBody>
          <a:bodyPr wrap="square" lIns="0" tIns="0" rIns="0" bIns="0" rtlCol="0" anchor="ctr"/>
          <a:lstStyle/>
          <a:p>
            <a:pPr marL="0" indent="0">
              <a:lnSpc>
                <a:spcPct val="120000"/>
              </a:lnSpc>
              <a:buNone/>
            </a:pPr>
            <a:r>
              <a:rPr lang="en-US" sz="1300" dirty="0">
                <a:solidFill>
                  <a:srgbClr val="C9CDD3"/>
                </a:solidFill>
                <a:latin typeface="Calibri" pitchFamily="34" charset="0"/>
                <a:ea typeface="Calibri" pitchFamily="34" charset="-122"/>
                <a:cs typeface="Calibri" pitchFamily="34" charset="-120"/>
              </a:rPr>
              <a:t>Caída interanual del Índice de Producción Industrial (IPI), mayo 2026. Acumulado enero-mayo: -3,1%.</a:t>
            </a:r>
            <a:endParaRPr lang="en-US" sz="1300" dirty="0"/>
          </a:p>
        </p:txBody>
      </p:sp>
      <p:sp>
        <p:nvSpPr>
          <p:cNvPr id="6" name="Text 4"/>
          <p:cNvSpPr/>
          <p:nvPr/>
        </p:nvSpPr>
        <p:spPr>
          <a:xfrm>
            <a:off x="548640" y="3794760"/>
            <a:ext cx="3657600" cy="914400"/>
          </a:xfrm>
          <a:prstGeom prst="rect">
            <a:avLst/>
          </a:prstGeom>
          <a:noFill/>
          <a:ln/>
        </p:spPr>
        <p:txBody>
          <a:bodyPr wrap="square" lIns="0" tIns="0" rIns="0" bIns="0" rtlCol="0" anchor="ctr"/>
          <a:lstStyle/>
          <a:p>
            <a:pPr marL="0" indent="0">
              <a:buNone/>
            </a:pPr>
            <a:r>
              <a:rPr lang="en-US" sz="4400" b="1" dirty="0">
                <a:solidFill>
                  <a:srgbClr val="F2B705"/>
                </a:solidFill>
                <a:latin typeface="Cambria" pitchFamily="34" charset="0"/>
                <a:ea typeface="Cambria" pitchFamily="34" charset="-122"/>
                <a:cs typeface="Cambria" pitchFamily="34" charset="-120"/>
              </a:rPr>
              <a:t>58,4%</a:t>
            </a:r>
            <a:endParaRPr lang="en-US" sz="4400" dirty="0"/>
          </a:p>
        </p:txBody>
      </p:sp>
      <p:sp>
        <p:nvSpPr>
          <p:cNvPr id="7" name="Text 5"/>
          <p:cNvSpPr/>
          <p:nvPr/>
        </p:nvSpPr>
        <p:spPr>
          <a:xfrm>
            <a:off x="548640" y="4572000"/>
            <a:ext cx="3657600" cy="1005840"/>
          </a:xfrm>
          <a:prstGeom prst="rect">
            <a:avLst/>
          </a:prstGeom>
          <a:noFill/>
          <a:ln/>
        </p:spPr>
        <p:txBody>
          <a:bodyPr wrap="square" lIns="0" tIns="0" rIns="0" bIns="0" rtlCol="0" anchor="ctr"/>
          <a:lstStyle/>
          <a:p>
            <a:pPr marL="0" indent="0">
              <a:lnSpc>
                <a:spcPct val="120000"/>
              </a:lnSpc>
              <a:buNone/>
            </a:pPr>
            <a:r>
              <a:rPr lang="en-US" sz="1300" dirty="0">
                <a:solidFill>
                  <a:srgbClr val="C9CDD3"/>
                </a:solidFill>
                <a:latin typeface="Calibri" pitchFamily="34" charset="0"/>
                <a:ea typeface="Calibri" pitchFamily="34" charset="-122"/>
                <a:cs typeface="Calibri" pitchFamily="34" charset="-120"/>
              </a:rPr>
              <a:t>Utilización de la capacidad instalada — más del 40% permanece ociosa, freno a inversión y empleo.</a:t>
            </a:r>
            <a:endParaRPr lang="en-US" sz="1300" dirty="0"/>
          </a:p>
        </p:txBody>
      </p:sp>
      <p:graphicFrame>
        <p:nvGraphicFramePr>
          <p:cNvPr id="8" name="Chart 0"/>
          <p:cNvGraphicFramePr/>
          <p:nvPr/>
        </p:nvGraphicFramePr>
        <p:xfrm>
          <a:off x="4663440" y="1600200"/>
          <a:ext cx="6949440" cy="39776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6"/>
          <p:cNvSpPr/>
          <p:nvPr/>
        </p:nvSpPr>
        <p:spPr>
          <a:xfrm>
            <a:off x="4663440" y="5715000"/>
            <a:ext cx="6949440" cy="365760"/>
          </a:xfrm>
          <a:prstGeom prst="rect">
            <a:avLst/>
          </a:prstGeom>
          <a:noFill/>
          <a:ln/>
        </p:spPr>
        <p:txBody>
          <a:bodyPr wrap="square" lIns="0" tIns="0" rIns="0" bIns="0" rtlCol="0" anchor="ctr"/>
          <a:lstStyle/>
          <a:p>
            <a:pPr marL="0" indent="0">
              <a:buNone/>
            </a:pPr>
            <a:r>
              <a:rPr lang="en-US" sz="1150" i="1" dirty="0">
                <a:solidFill>
                  <a:srgbClr val="8B9099"/>
                </a:solidFill>
                <a:latin typeface="Calibri" pitchFamily="34" charset="0"/>
                <a:ea typeface="Calibri" pitchFamily="34" charset="-122"/>
                <a:cs typeface="Calibri" pitchFamily="34" charset="-120"/>
              </a:rPr>
              <a:t>Solo crecieron Refinación del petróleo (+19,4%) y Productos de tabaco (+14,6%).</a:t>
            </a:r>
            <a:endParaRPr lang="en-US" sz="1150" dirty="0"/>
          </a:p>
        </p:txBody>
      </p:sp>
      <p:sp>
        <p:nvSpPr>
          <p:cNvPr id="10" name="Text 7"/>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8B9099"/>
                </a:solidFill>
                <a:latin typeface="Calibri" pitchFamily="34" charset="0"/>
                <a:ea typeface="Calibri" pitchFamily="34" charset="-122"/>
                <a:cs typeface="Calibri" pitchFamily="34" charset="-120"/>
              </a:rPr>
              <a:t>Dos Modelos · Informe de Coyuntura · Agosto 2026</a:t>
            </a:r>
            <a:endParaRPr lang="en-US" sz="900" dirty="0"/>
          </a:p>
        </p:txBody>
      </p:sp>
      <p:sp>
        <p:nvSpPr>
          <p:cNvPr id="11" name="Text 8"/>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8B9099"/>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CONSUMO</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Recuperación en shoppings, caída en supermercados</a:t>
            </a:r>
            <a:endParaRPr lang="en-US" sz="28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48640" y="1600200"/>
          <a:ext cx="5669280" cy="1645920"/>
        </p:xfrm>
        <a:graphic>
          <a:graphicData uri="http://schemas.openxmlformats.org/drawingml/2006/table">
            <a:tbl>
              <a:tblPr/>
              <a:tblGrid>
                <a:gridCol w="2377440">
                  <a:extLst>
                    <a:ext uri="{9D8B030D-6E8A-4147-A177-3AD203B41FA5}">
                      <a16:colId xmlns:a16="http://schemas.microsoft.com/office/drawing/2014/main" val="20000"/>
                    </a:ext>
                  </a:extLst>
                </a:gridCol>
                <a:gridCol w="1097280">
                  <a:extLst>
                    <a:ext uri="{9D8B030D-6E8A-4147-A177-3AD203B41FA5}">
                      <a16:colId xmlns:a16="http://schemas.microsoft.com/office/drawing/2014/main" val="20001"/>
                    </a:ext>
                  </a:extLst>
                </a:gridCol>
                <a:gridCol w="1097280">
                  <a:extLst>
                    <a:ext uri="{9D8B030D-6E8A-4147-A177-3AD203B41FA5}">
                      <a16:colId xmlns:a16="http://schemas.microsoft.com/office/drawing/2014/main" val="20002"/>
                    </a:ext>
                  </a:extLst>
                </a:gridCol>
                <a:gridCol w="1097280">
                  <a:extLst>
                    <a:ext uri="{9D8B030D-6E8A-4147-A177-3AD203B41FA5}">
                      <a16:colId xmlns:a16="http://schemas.microsoft.com/office/drawing/2014/main" val="20003"/>
                    </a:ext>
                  </a:extLst>
                </a:gridCol>
              </a:tblGrid>
              <a:tr h="411480">
                <a:tc>
                  <a:txBody>
                    <a:bodyPr/>
                    <a:lstStyle/>
                    <a:p>
                      <a:pPr marL="0" indent="0" algn="l">
                        <a:buNone/>
                      </a:pPr>
                      <a:r>
                        <a:rPr lang="en-US" sz="1300" b="1" dirty="0">
                          <a:solidFill>
                            <a:srgbClr val="FFFFFF"/>
                          </a:solidFill>
                          <a:latin typeface="Calibri" pitchFamily="34" charset="0"/>
                          <a:ea typeface="Calibri" pitchFamily="34" charset="-122"/>
                          <a:cs typeface="Calibri" pitchFamily="34" charset="-120"/>
                        </a:rPr>
                        <a:t>Canal</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Intermensual</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Interanual</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tc>
                  <a:txBody>
                    <a:bodyPr/>
                    <a:lstStyle/>
                    <a:p>
                      <a:pPr marL="0" indent="0" algn="ctr">
                        <a:buNone/>
                      </a:pPr>
                      <a:r>
                        <a:rPr lang="en-US" sz="1300" b="1" dirty="0">
                          <a:solidFill>
                            <a:srgbClr val="FFFFFF"/>
                          </a:solidFill>
                          <a:latin typeface="Calibri" pitchFamily="34" charset="0"/>
                          <a:ea typeface="Calibri" pitchFamily="34" charset="-122"/>
                          <a:cs typeface="Calibri" pitchFamily="34" charset="-120"/>
                        </a:rPr>
                        <a:t>Acumulado</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23262B"/>
                    </a:solidFill>
                  </a:tcPr>
                </a:tc>
                <a:extLst>
                  <a:ext uri="{0D108BD9-81ED-4DB2-BD59-A6C34878D82A}">
                    <a16:rowId xmlns:a16="http://schemas.microsoft.com/office/drawing/2014/main" val="10000"/>
                  </a:ext>
                </a:extLst>
              </a:tr>
              <a:tr h="411480">
                <a:tc>
                  <a:txBody>
                    <a:bodyPr/>
                    <a:lstStyle/>
                    <a:p>
                      <a:pPr marL="0" indent="0" algn="l">
                        <a:buNone/>
                      </a:pPr>
                      <a:r>
                        <a:rPr lang="en-US" sz="1300" dirty="0">
                          <a:solidFill>
                            <a:srgbClr val="1F2328"/>
                          </a:solidFill>
                          <a:latin typeface="Calibri" pitchFamily="34" charset="0"/>
                          <a:ea typeface="Calibri" pitchFamily="34" charset="-122"/>
                          <a:cs typeface="Calibri" pitchFamily="34" charset="-120"/>
                        </a:rPr>
                        <a:t>Supermercados</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F2328"/>
                          </a:solidFill>
                          <a:latin typeface="Calibri" pitchFamily="34" charset="0"/>
                          <a:ea typeface="Calibri" pitchFamily="34" charset="-122"/>
                          <a:cs typeface="Calibri" pitchFamily="34" charset="-120"/>
                        </a:rPr>
                        <a:t>0,90%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B0362C"/>
                          </a:solidFill>
                          <a:latin typeface="Calibri" pitchFamily="34" charset="0"/>
                          <a:ea typeface="Calibri" pitchFamily="34" charset="-122"/>
                          <a:cs typeface="Calibri" pitchFamily="34" charset="-120"/>
                        </a:rPr>
                        <a:t>-0,70%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B0362C"/>
                          </a:solidFill>
                          <a:latin typeface="Calibri" pitchFamily="34" charset="0"/>
                          <a:ea typeface="Calibri" pitchFamily="34" charset="-122"/>
                          <a:cs typeface="Calibri" pitchFamily="34" charset="-120"/>
                        </a:rPr>
                        <a:t>-2,80%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11480">
                <a:tc>
                  <a:txBody>
                    <a:bodyPr/>
                    <a:lstStyle/>
                    <a:p>
                      <a:pPr marL="0" indent="0" algn="l">
                        <a:buNone/>
                      </a:pPr>
                      <a:r>
                        <a:rPr lang="en-US" sz="1300" dirty="0">
                          <a:solidFill>
                            <a:srgbClr val="1F2328"/>
                          </a:solidFill>
                          <a:latin typeface="Calibri" pitchFamily="34" charset="0"/>
                          <a:ea typeface="Calibri" pitchFamily="34" charset="-122"/>
                          <a:cs typeface="Calibri" pitchFamily="34" charset="-120"/>
                        </a:rPr>
                        <a:t>Autoservicios mayoristas</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ctr">
                        <a:buNone/>
                      </a:pPr>
                      <a:r>
                        <a:rPr lang="en-US" sz="1300" dirty="0">
                          <a:solidFill>
                            <a:srgbClr val="1F2328"/>
                          </a:solidFill>
                          <a:latin typeface="Calibri" pitchFamily="34" charset="0"/>
                          <a:ea typeface="Calibri" pitchFamily="34" charset="-122"/>
                          <a:cs typeface="Calibri" pitchFamily="34" charset="-120"/>
                        </a:rPr>
                        <a:t>2,30%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ctr">
                        <a:buNone/>
                      </a:pPr>
                      <a:r>
                        <a:rPr lang="en-US" sz="1300" dirty="0">
                          <a:solidFill>
                            <a:srgbClr val="B0362C"/>
                          </a:solidFill>
                          <a:latin typeface="Calibri" pitchFamily="34" charset="0"/>
                          <a:ea typeface="Calibri" pitchFamily="34" charset="-122"/>
                          <a:cs typeface="Calibri" pitchFamily="34" charset="-120"/>
                        </a:rPr>
                        <a:t>-2,30%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tc>
                  <a:txBody>
                    <a:bodyPr/>
                    <a:lstStyle/>
                    <a:p>
                      <a:pPr marL="0" indent="0" algn="ctr">
                        <a:buNone/>
                      </a:pPr>
                      <a:r>
                        <a:rPr lang="en-US" sz="1300" dirty="0">
                          <a:solidFill>
                            <a:srgbClr val="B0362C"/>
                          </a:solidFill>
                          <a:latin typeface="Calibri" pitchFamily="34" charset="0"/>
                          <a:ea typeface="Calibri" pitchFamily="34" charset="-122"/>
                          <a:cs typeface="Calibri" pitchFamily="34" charset="-120"/>
                        </a:rPr>
                        <a:t>-3,00%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1EFEA"/>
                    </a:solidFill>
                  </a:tcPr>
                </a:tc>
                <a:extLst>
                  <a:ext uri="{0D108BD9-81ED-4DB2-BD59-A6C34878D82A}">
                    <a16:rowId xmlns:a16="http://schemas.microsoft.com/office/drawing/2014/main" val="10002"/>
                  </a:ext>
                </a:extLst>
              </a:tr>
              <a:tr h="411480">
                <a:tc>
                  <a:txBody>
                    <a:bodyPr/>
                    <a:lstStyle/>
                    <a:p>
                      <a:pPr marL="0" indent="0" algn="l">
                        <a:buNone/>
                      </a:pPr>
                      <a:r>
                        <a:rPr lang="en-US" sz="1300" dirty="0">
                          <a:solidFill>
                            <a:srgbClr val="1F2328"/>
                          </a:solidFill>
                          <a:latin typeface="Calibri" pitchFamily="34" charset="0"/>
                          <a:ea typeface="Calibri" pitchFamily="34" charset="-122"/>
                          <a:cs typeface="Calibri" pitchFamily="34" charset="-120"/>
                        </a:rPr>
                        <a:t>Centros de compras (shoppings)</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F2328"/>
                          </a:solidFill>
                          <a:latin typeface="Calibri" pitchFamily="34" charset="0"/>
                          <a:ea typeface="Calibri" pitchFamily="34" charset="-122"/>
                          <a:cs typeface="Calibri" pitchFamily="34" charset="-120"/>
                        </a:rPr>
                        <a:t>3,10%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3E7A4E"/>
                          </a:solidFill>
                          <a:latin typeface="Calibri" pitchFamily="34" charset="0"/>
                          <a:ea typeface="Calibri" pitchFamily="34" charset="-122"/>
                          <a:cs typeface="Calibri" pitchFamily="34" charset="-120"/>
                        </a:rPr>
                        <a:t>+11,90%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B0362C"/>
                          </a:solidFill>
                          <a:latin typeface="Calibri" pitchFamily="34" charset="0"/>
                          <a:ea typeface="Calibri" pitchFamily="34" charset="-122"/>
                          <a:cs typeface="Calibri" pitchFamily="34" charset="-120"/>
                        </a:rPr>
                        <a:t>-2,10%</a:t>
                      </a:r>
                      <a:endParaRPr lang="en-US" sz="1300" dirty="0">
                        <a:latin typeface="Calibri" charset="0"/>
                        <a:ea typeface="Calibri" charset="0"/>
                        <a:cs typeface="Calibri" charset="0"/>
                      </a:endParaRPr>
                    </a:p>
                  </a:txBody>
                  <a:tcPr anchor="ctr">
                    <a:lnL w="9525" cap="flat" cmpd="sng" algn="ctr">
                      <a:solidFill>
                        <a:srgbClr val="E3E1DC"/>
                      </a:solidFill>
                      <a:prstDash val="solid"/>
                      <a:round/>
                      <a:headEnd type="none" w="med" len="med"/>
                      <a:tailEnd type="none" w="med" len="med"/>
                    </a:lnL>
                    <a:lnR w="9525" cap="flat" cmpd="sng" algn="ctr">
                      <a:solidFill>
                        <a:srgbClr val="E3E1DC"/>
                      </a:solidFill>
                      <a:prstDash val="solid"/>
                      <a:round/>
                      <a:headEnd type="none" w="med" len="med"/>
                      <a:tailEnd type="none" w="med" len="med"/>
                    </a:lnR>
                    <a:lnT w="9525" cap="flat" cmpd="sng" algn="ctr">
                      <a:solidFill>
                        <a:srgbClr val="E3E1DC"/>
                      </a:solidFill>
                      <a:prstDash val="solid"/>
                      <a:round/>
                      <a:headEnd type="none" w="med" len="med"/>
                      <a:tailEnd type="none" w="med" len="med"/>
                    </a:lnT>
                    <a:lnB w="9525" cap="flat" cmpd="sng" algn="ctr">
                      <a:solidFill>
                        <a:srgbClr val="E3E1D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Shape 2"/>
          <p:cNvSpPr/>
          <p:nvPr/>
        </p:nvSpPr>
        <p:spPr>
          <a:xfrm>
            <a:off x="548640" y="3566160"/>
            <a:ext cx="5669280" cy="2468880"/>
          </a:xfrm>
          <a:prstGeom prst="rect">
            <a:avLst/>
          </a:prstGeom>
          <a:solidFill>
            <a:srgbClr val="FFFFFF"/>
          </a:solidFill>
          <a:ln w="12700">
            <a:solidFill>
              <a:srgbClr val="E3E1DC"/>
            </a:solidFill>
            <a:prstDash val="solid"/>
          </a:ln>
        </p:spPr>
      </p:sp>
      <p:sp>
        <p:nvSpPr>
          <p:cNvPr id="6" name="Text 3"/>
          <p:cNvSpPr/>
          <p:nvPr/>
        </p:nvSpPr>
        <p:spPr>
          <a:xfrm>
            <a:off x="777240" y="3749040"/>
            <a:ext cx="5212080" cy="365760"/>
          </a:xfrm>
          <a:prstGeom prst="rect">
            <a:avLst/>
          </a:prstGeom>
          <a:noFill/>
          <a:ln/>
        </p:spPr>
        <p:txBody>
          <a:bodyPr wrap="square" lIns="0" tIns="0" rIns="0" bIns="0" rtlCol="0" anchor="ctr"/>
          <a:lstStyle/>
          <a:p>
            <a:pPr marL="0" indent="0">
              <a:buNone/>
            </a:pPr>
            <a:r>
              <a:rPr lang="en-US" sz="1500" b="1" dirty="0">
                <a:solidFill>
                  <a:srgbClr val="1F2328"/>
                </a:solidFill>
                <a:latin typeface="Cambria" pitchFamily="34" charset="0"/>
                <a:ea typeface="Cambria" pitchFamily="34" charset="-122"/>
                <a:cs typeface="Cambria" pitchFamily="34" charset="-120"/>
              </a:rPr>
              <a:t>El bolsillo sigue ajustado</a:t>
            </a:r>
            <a:endParaRPr lang="en-US" sz="1500" dirty="0"/>
          </a:p>
        </p:txBody>
      </p:sp>
      <p:sp>
        <p:nvSpPr>
          <p:cNvPr id="7" name="Text 4"/>
          <p:cNvSpPr/>
          <p:nvPr/>
        </p:nvSpPr>
        <p:spPr>
          <a:xfrm>
            <a:off x="777240" y="4160520"/>
            <a:ext cx="5212080" cy="1737360"/>
          </a:xfrm>
          <a:prstGeom prst="rect">
            <a:avLst/>
          </a:prstGeom>
          <a:noFill/>
          <a:ln/>
        </p:spPr>
        <p:txBody>
          <a:bodyPr wrap="square" lIns="0" tIns="0" rIns="0" bIns="0" rtlCol="0" anchor="ctr"/>
          <a:lstStyle/>
          <a:p>
            <a:pPr marL="0" indent="0">
              <a:lnSpc>
                <a:spcPct val="125000"/>
              </a:lnSpc>
              <a:buNone/>
            </a:pPr>
            <a:r>
              <a:rPr lang="en-US" sz="1300" dirty="0">
                <a:solidFill>
                  <a:srgbClr val="1F2328"/>
                </a:solidFill>
                <a:latin typeface="Calibri" pitchFamily="34" charset="0"/>
                <a:ea typeface="Calibri" pitchFamily="34" charset="-122"/>
                <a:cs typeface="Calibri" pitchFamily="34" charset="-120"/>
              </a:rPr>
              <a:t>La gente gasta más en ocio (shoppings), pero reduce la cantidad de compras básicas. Los hogares priorizan el consumo discrecional por sobre el masivo, una señal de que la inflación, aunque moderada, sigue presionando la canasta básica.</a:t>
            </a:r>
            <a:endParaRPr lang="en-US" sz="1300" dirty="0"/>
          </a:p>
        </p:txBody>
      </p:sp>
      <p:graphicFrame>
        <p:nvGraphicFramePr>
          <p:cNvPr id="4" name="Chart 0"/>
          <p:cNvGraphicFramePr/>
          <p:nvPr/>
        </p:nvGraphicFramePr>
        <p:xfrm>
          <a:off x="6583680" y="1600200"/>
          <a:ext cx="5029200" cy="44348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5"/>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10" name="Text 6"/>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SECTOR MONETARIO Y FINANCIERO</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Estabilidad nominal, con señales de menor dinamismo interno</a:t>
            </a:r>
            <a:endParaRPr lang="en-US" sz="2800" dirty="0"/>
          </a:p>
        </p:txBody>
      </p:sp>
      <p:sp>
        <p:nvSpPr>
          <p:cNvPr id="4" name="Shape 2"/>
          <p:cNvSpPr/>
          <p:nvPr/>
        </p:nvSpPr>
        <p:spPr>
          <a:xfrm>
            <a:off x="548640" y="1554480"/>
            <a:ext cx="3566160" cy="1371600"/>
          </a:xfrm>
          <a:prstGeom prst="rect">
            <a:avLst/>
          </a:prstGeom>
          <a:solidFill>
            <a:srgbClr val="FFFFFF"/>
          </a:solidFill>
          <a:ln w="12700">
            <a:solidFill>
              <a:srgbClr val="E3E1DC"/>
            </a:solidFill>
            <a:prstDash val="solid"/>
          </a:ln>
        </p:spPr>
      </p:sp>
      <p:sp>
        <p:nvSpPr>
          <p:cNvPr id="5" name="Text 3"/>
          <p:cNvSpPr/>
          <p:nvPr/>
        </p:nvSpPr>
        <p:spPr>
          <a:xfrm>
            <a:off x="731520" y="1691640"/>
            <a:ext cx="3200400" cy="640080"/>
          </a:xfrm>
          <a:prstGeom prst="rect">
            <a:avLst/>
          </a:prstGeom>
          <a:noFill/>
          <a:ln/>
        </p:spPr>
        <p:txBody>
          <a:bodyPr wrap="square" lIns="0" tIns="0" rIns="0" bIns="0" rtlCol="0" anchor="ctr"/>
          <a:lstStyle/>
          <a:p>
            <a:pPr marL="0" indent="0">
              <a:buNone/>
            </a:pPr>
            <a:r>
              <a:rPr lang="en-US" sz="2600" b="1" dirty="0">
                <a:solidFill>
                  <a:srgbClr val="1F2328"/>
                </a:solidFill>
                <a:latin typeface="Cambria" pitchFamily="34" charset="0"/>
                <a:ea typeface="Cambria" pitchFamily="34" charset="-122"/>
                <a:cs typeface="Cambria" pitchFamily="34" charset="-120"/>
              </a:rPr>
              <a:t>+1,6%</a:t>
            </a:r>
            <a:endParaRPr lang="en-US" sz="2600" dirty="0"/>
          </a:p>
        </p:txBody>
      </p:sp>
      <p:sp>
        <p:nvSpPr>
          <p:cNvPr id="6" name="Text 4"/>
          <p:cNvSpPr/>
          <p:nvPr/>
        </p:nvSpPr>
        <p:spPr>
          <a:xfrm>
            <a:off x="731520" y="2377440"/>
            <a:ext cx="3200400" cy="457200"/>
          </a:xfrm>
          <a:prstGeom prst="rect">
            <a:avLst/>
          </a:prstGeom>
          <a:noFill/>
          <a:ln/>
        </p:spPr>
        <p:txBody>
          <a:bodyPr wrap="square" lIns="0" tIns="0" rIns="0" bIns="0" rtlCol="0" anchor="ctr"/>
          <a:lstStyle/>
          <a:p>
            <a:pPr marL="0" indent="0">
              <a:buNone/>
            </a:pPr>
            <a:r>
              <a:rPr lang="en-US" sz="1200" dirty="0">
                <a:solidFill>
                  <a:srgbClr val="6B7178"/>
                </a:solidFill>
                <a:latin typeface="Calibri" pitchFamily="34" charset="0"/>
                <a:ea typeface="Calibri" pitchFamily="34" charset="-122"/>
                <a:cs typeface="Calibri" pitchFamily="34" charset="-120"/>
              </a:rPr>
              <a:t>Base monetaria (mensual)</a:t>
            </a:r>
            <a:endParaRPr lang="en-US" sz="1200" dirty="0"/>
          </a:p>
        </p:txBody>
      </p:sp>
      <p:sp>
        <p:nvSpPr>
          <p:cNvPr id="7" name="Shape 5"/>
          <p:cNvSpPr/>
          <p:nvPr/>
        </p:nvSpPr>
        <p:spPr>
          <a:xfrm>
            <a:off x="4297680" y="1554480"/>
            <a:ext cx="3566160" cy="1371600"/>
          </a:xfrm>
          <a:prstGeom prst="rect">
            <a:avLst/>
          </a:prstGeom>
          <a:solidFill>
            <a:srgbClr val="FFFFFF"/>
          </a:solidFill>
          <a:ln w="12700">
            <a:solidFill>
              <a:srgbClr val="E3E1DC"/>
            </a:solidFill>
            <a:prstDash val="solid"/>
          </a:ln>
        </p:spPr>
      </p:sp>
      <p:sp>
        <p:nvSpPr>
          <p:cNvPr id="8" name="Text 6"/>
          <p:cNvSpPr/>
          <p:nvPr/>
        </p:nvSpPr>
        <p:spPr>
          <a:xfrm>
            <a:off x="4480560" y="1691640"/>
            <a:ext cx="3200400" cy="640080"/>
          </a:xfrm>
          <a:prstGeom prst="rect">
            <a:avLst/>
          </a:prstGeom>
          <a:noFill/>
          <a:ln/>
        </p:spPr>
        <p:txBody>
          <a:bodyPr wrap="square" lIns="0" tIns="0" rIns="0" bIns="0" rtlCol="0" anchor="ctr"/>
          <a:lstStyle/>
          <a:p>
            <a:pPr marL="0" indent="0">
              <a:buNone/>
            </a:pPr>
            <a:r>
              <a:rPr lang="en-US" sz="2600" b="1" dirty="0">
                <a:solidFill>
                  <a:srgbClr val="B0362C"/>
                </a:solidFill>
                <a:latin typeface="Cambria" pitchFamily="34" charset="0"/>
                <a:ea typeface="Cambria" pitchFamily="34" charset="-122"/>
                <a:cs typeface="Cambria" pitchFamily="34" charset="-120"/>
              </a:rPr>
              <a:t>-5,2%</a:t>
            </a:r>
            <a:endParaRPr lang="en-US" sz="2600" dirty="0"/>
          </a:p>
        </p:txBody>
      </p:sp>
      <p:sp>
        <p:nvSpPr>
          <p:cNvPr id="9" name="Text 7"/>
          <p:cNvSpPr/>
          <p:nvPr/>
        </p:nvSpPr>
        <p:spPr>
          <a:xfrm>
            <a:off x="4480560" y="2377440"/>
            <a:ext cx="3200400" cy="457200"/>
          </a:xfrm>
          <a:prstGeom prst="rect">
            <a:avLst/>
          </a:prstGeom>
          <a:noFill/>
          <a:ln/>
        </p:spPr>
        <p:txBody>
          <a:bodyPr wrap="square" lIns="0" tIns="0" rIns="0" bIns="0" rtlCol="0" anchor="ctr"/>
          <a:lstStyle/>
          <a:p>
            <a:pPr marL="0" indent="0">
              <a:buNone/>
            </a:pPr>
            <a:r>
              <a:rPr lang="en-US" sz="1200" dirty="0">
                <a:solidFill>
                  <a:srgbClr val="6B7178"/>
                </a:solidFill>
                <a:latin typeface="Calibri" pitchFamily="34" charset="0"/>
                <a:ea typeface="Calibri" pitchFamily="34" charset="-122"/>
                <a:cs typeface="Calibri" pitchFamily="34" charset="-120"/>
              </a:rPr>
              <a:t>M2 transaccional (mensual)</a:t>
            </a:r>
            <a:endParaRPr lang="en-US" sz="1200" dirty="0"/>
          </a:p>
        </p:txBody>
      </p:sp>
      <p:sp>
        <p:nvSpPr>
          <p:cNvPr id="10" name="Shape 8"/>
          <p:cNvSpPr/>
          <p:nvPr/>
        </p:nvSpPr>
        <p:spPr>
          <a:xfrm>
            <a:off x="8046720" y="1554480"/>
            <a:ext cx="3566160" cy="1371600"/>
          </a:xfrm>
          <a:prstGeom prst="rect">
            <a:avLst/>
          </a:prstGeom>
          <a:solidFill>
            <a:srgbClr val="FFFFFF"/>
          </a:solidFill>
          <a:ln w="12700">
            <a:solidFill>
              <a:srgbClr val="E3E1DC"/>
            </a:solidFill>
            <a:prstDash val="solid"/>
          </a:ln>
        </p:spPr>
      </p:sp>
      <p:sp>
        <p:nvSpPr>
          <p:cNvPr id="11" name="Text 9"/>
          <p:cNvSpPr/>
          <p:nvPr/>
        </p:nvSpPr>
        <p:spPr>
          <a:xfrm>
            <a:off x="8229600" y="1691640"/>
            <a:ext cx="3200400" cy="640080"/>
          </a:xfrm>
          <a:prstGeom prst="rect">
            <a:avLst/>
          </a:prstGeom>
          <a:noFill/>
          <a:ln/>
        </p:spPr>
        <p:txBody>
          <a:bodyPr wrap="square" lIns="0" tIns="0" rIns="0" bIns="0" rtlCol="0" anchor="ctr"/>
          <a:lstStyle/>
          <a:p>
            <a:pPr marL="0" indent="0">
              <a:buNone/>
            </a:pPr>
            <a:r>
              <a:rPr lang="en-US" sz="2600" b="1" dirty="0">
                <a:solidFill>
                  <a:srgbClr val="3E7A4E"/>
                </a:solidFill>
                <a:latin typeface="Cambria" pitchFamily="34" charset="0"/>
                <a:ea typeface="Cambria" pitchFamily="34" charset="-122"/>
                <a:cs typeface="Cambria" pitchFamily="34" charset="-120"/>
              </a:rPr>
              <a:t>+92%</a:t>
            </a:r>
            <a:endParaRPr lang="en-US" sz="2600" dirty="0"/>
          </a:p>
        </p:txBody>
      </p:sp>
      <p:sp>
        <p:nvSpPr>
          <p:cNvPr id="12" name="Text 10"/>
          <p:cNvSpPr/>
          <p:nvPr/>
        </p:nvSpPr>
        <p:spPr>
          <a:xfrm>
            <a:off x="8229600" y="2377440"/>
            <a:ext cx="3200400" cy="457200"/>
          </a:xfrm>
          <a:prstGeom prst="rect">
            <a:avLst/>
          </a:prstGeom>
          <a:noFill/>
          <a:ln/>
        </p:spPr>
        <p:txBody>
          <a:bodyPr wrap="square" lIns="0" tIns="0" rIns="0" bIns="0" rtlCol="0" anchor="ctr"/>
          <a:lstStyle/>
          <a:p>
            <a:pPr marL="0" indent="0">
              <a:buNone/>
            </a:pPr>
            <a:r>
              <a:rPr lang="en-US" sz="1200" dirty="0">
                <a:solidFill>
                  <a:srgbClr val="6B7178"/>
                </a:solidFill>
                <a:latin typeface="Calibri" pitchFamily="34" charset="0"/>
                <a:ea typeface="Calibri" pitchFamily="34" charset="-122"/>
                <a:cs typeface="Calibri" pitchFamily="34" charset="-120"/>
              </a:rPr>
              <a:t>Préstamos hipotecarios (i.a.)</a:t>
            </a:r>
            <a:endParaRPr lang="en-US" sz="1200" dirty="0"/>
          </a:p>
        </p:txBody>
      </p:sp>
      <p:sp>
        <p:nvSpPr>
          <p:cNvPr id="13" name="Shape 11"/>
          <p:cNvSpPr/>
          <p:nvPr/>
        </p:nvSpPr>
        <p:spPr>
          <a:xfrm>
            <a:off x="548640" y="3154680"/>
            <a:ext cx="3566160" cy="1371600"/>
          </a:xfrm>
          <a:prstGeom prst="rect">
            <a:avLst/>
          </a:prstGeom>
          <a:solidFill>
            <a:srgbClr val="FFFFFF"/>
          </a:solidFill>
          <a:ln w="12700">
            <a:solidFill>
              <a:srgbClr val="E3E1DC"/>
            </a:solidFill>
            <a:prstDash val="solid"/>
          </a:ln>
        </p:spPr>
      </p:sp>
      <p:sp>
        <p:nvSpPr>
          <p:cNvPr id="14" name="Text 12"/>
          <p:cNvSpPr/>
          <p:nvPr/>
        </p:nvSpPr>
        <p:spPr>
          <a:xfrm>
            <a:off x="731520" y="3291840"/>
            <a:ext cx="3200400" cy="640080"/>
          </a:xfrm>
          <a:prstGeom prst="rect">
            <a:avLst/>
          </a:prstGeom>
          <a:noFill/>
          <a:ln/>
        </p:spPr>
        <p:txBody>
          <a:bodyPr wrap="square" lIns="0" tIns="0" rIns="0" bIns="0" rtlCol="0" anchor="ctr"/>
          <a:lstStyle/>
          <a:p>
            <a:pPr marL="0" indent="0">
              <a:buNone/>
            </a:pPr>
            <a:r>
              <a:rPr lang="en-US" sz="2600" b="1" dirty="0">
                <a:solidFill>
                  <a:srgbClr val="B0362C"/>
                </a:solidFill>
                <a:latin typeface="Cambria" pitchFamily="34" charset="0"/>
                <a:ea typeface="Cambria" pitchFamily="34" charset="-122"/>
                <a:cs typeface="Cambria" pitchFamily="34" charset="-120"/>
              </a:rPr>
              <a:t>-5,4%</a:t>
            </a:r>
            <a:endParaRPr lang="en-US" sz="2600" dirty="0"/>
          </a:p>
        </p:txBody>
      </p:sp>
      <p:sp>
        <p:nvSpPr>
          <p:cNvPr id="15" name="Text 13"/>
          <p:cNvSpPr/>
          <p:nvPr/>
        </p:nvSpPr>
        <p:spPr>
          <a:xfrm>
            <a:off x="731520" y="3977640"/>
            <a:ext cx="3200400" cy="457200"/>
          </a:xfrm>
          <a:prstGeom prst="rect">
            <a:avLst/>
          </a:prstGeom>
          <a:noFill/>
          <a:ln/>
        </p:spPr>
        <p:txBody>
          <a:bodyPr wrap="square" lIns="0" tIns="0" rIns="0" bIns="0" rtlCol="0" anchor="ctr"/>
          <a:lstStyle/>
          <a:p>
            <a:pPr marL="0" indent="0">
              <a:buNone/>
            </a:pPr>
            <a:r>
              <a:rPr lang="en-US" sz="1200" dirty="0">
                <a:solidFill>
                  <a:srgbClr val="6B7178"/>
                </a:solidFill>
                <a:latin typeface="Calibri" pitchFamily="34" charset="0"/>
                <a:ea typeface="Calibri" pitchFamily="34" charset="-122"/>
                <a:cs typeface="Calibri" pitchFamily="34" charset="-120"/>
              </a:rPr>
              <a:t>Financiación con tarjeta (i.a.)</a:t>
            </a:r>
            <a:endParaRPr lang="en-US" sz="1200" dirty="0"/>
          </a:p>
        </p:txBody>
      </p:sp>
      <p:sp>
        <p:nvSpPr>
          <p:cNvPr id="16" name="Shape 14"/>
          <p:cNvSpPr/>
          <p:nvPr/>
        </p:nvSpPr>
        <p:spPr>
          <a:xfrm>
            <a:off x="4297680" y="3154680"/>
            <a:ext cx="3566160" cy="1371600"/>
          </a:xfrm>
          <a:prstGeom prst="rect">
            <a:avLst/>
          </a:prstGeom>
          <a:solidFill>
            <a:srgbClr val="FFFFFF"/>
          </a:solidFill>
          <a:ln w="12700">
            <a:solidFill>
              <a:srgbClr val="E3E1DC"/>
            </a:solidFill>
            <a:prstDash val="solid"/>
          </a:ln>
        </p:spPr>
      </p:sp>
      <p:sp>
        <p:nvSpPr>
          <p:cNvPr id="17" name="Text 15"/>
          <p:cNvSpPr/>
          <p:nvPr/>
        </p:nvSpPr>
        <p:spPr>
          <a:xfrm>
            <a:off x="4480560" y="3291840"/>
            <a:ext cx="3200400" cy="640080"/>
          </a:xfrm>
          <a:prstGeom prst="rect">
            <a:avLst/>
          </a:prstGeom>
          <a:noFill/>
          <a:ln/>
        </p:spPr>
        <p:txBody>
          <a:bodyPr wrap="square" lIns="0" tIns="0" rIns="0" bIns="0" rtlCol="0" anchor="ctr"/>
          <a:lstStyle/>
          <a:p>
            <a:pPr marL="0" indent="0">
              <a:buNone/>
            </a:pPr>
            <a:r>
              <a:rPr lang="en-US" sz="2600" b="1" dirty="0">
                <a:solidFill>
                  <a:srgbClr val="1F2328"/>
                </a:solidFill>
                <a:latin typeface="Cambria" pitchFamily="34" charset="0"/>
                <a:ea typeface="Cambria" pitchFamily="34" charset="-122"/>
                <a:cs typeface="Cambria" pitchFamily="34" charset="-120"/>
              </a:rPr>
              <a:t>20%</a:t>
            </a:r>
            <a:endParaRPr lang="en-US" sz="2600" dirty="0"/>
          </a:p>
        </p:txBody>
      </p:sp>
      <p:sp>
        <p:nvSpPr>
          <p:cNvPr id="18" name="Text 16"/>
          <p:cNvSpPr/>
          <p:nvPr/>
        </p:nvSpPr>
        <p:spPr>
          <a:xfrm>
            <a:off x="4480560" y="3977640"/>
            <a:ext cx="3200400" cy="457200"/>
          </a:xfrm>
          <a:prstGeom prst="rect">
            <a:avLst/>
          </a:prstGeom>
          <a:noFill/>
          <a:ln/>
        </p:spPr>
        <p:txBody>
          <a:bodyPr wrap="square" lIns="0" tIns="0" rIns="0" bIns="0" rtlCol="0" anchor="ctr"/>
          <a:lstStyle/>
          <a:p>
            <a:pPr marL="0" indent="0">
              <a:buNone/>
            </a:pPr>
            <a:r>
              <a:rPr lang="en-US" sz="1200" dirty="0">
                <a:solidFill>
                  <a:srgbClr val="6B7178"/>
                </a:solidFill>
                <a:latin typeface="Calibri" pitchFamily="34" charset="0"/>
                <a:ea typeface="Calibri" pitchFamily="34" charset="-122"/>
                <a:cs typeface="Calibri" pitchFamily="34" charset="-120"/>
              </a:rPr>
              <a:t>Plazo fijo (tasa anual)</a:t>
            </a:r>
            <a:endParaRPr lang="en-US" sz="1200" dirty="0"/>
          </a:p>
        </p:txBody>
      </p:sp>
      <p:sp>
        <p:nvSpPr>
          <p:cNvPr id="19" name="Shape 17"/>
          <p:cNvSpPr/>
          <p:nvPr/>
        </p:nvSpPr>
        <p:spPr>
          <a:xfrm>
            <a:off x="8046720" y="3154680"/>
            <a:ext cx="3566160" cy="1371600"/>
          </a:xfrm>
          <a:prstGeom prst="rect">
            <a:avLst/>
          </a:prstGeom>
          <a:solidFill>
            <a:srgbClr val="FFFFFF"/>
          </a:solidFill>
          <a:ln w="12700">
            <a:solidFill>
              <a:srgbClr val="E3E1DC"/>
            </a:solidFill>
            <a:prstDash val="solid"/>
          </a:ln>
        </p:spPr>
      </p:sp>
      <p:sp>
        <p:nvSpPr>
          <p:cNvPr id="20" name="Text 18"/>
          <p:cNvSpPr/>
          <p:nvPr/>
        </p:nvSpPr>
        <p:spPr>
          <a:xfrm>
            <a:off x="8229600" y="3291840"/>
            <a:ext cx="3200400" cy="640080"/>
          </a:xfrm>
          <a:prstGeom prst="rect">
            <a:avLst/>
          </a:prstGeom>
          <a:noFill/>
          <a:ln/>
        </p:spPr>
        <p:txBody>
          <a:bodyPr wrap="square" lIns="0" tIns="0" rIns="0" bIns="0" rtlCol="0" anchor="ctr"/>
          <a:lstStyle/>
          <a:p>
            <a:pPr marL="0" indent="0">
              <a:buNone/>
            </a:pPr>
            <a:r>
              <a:rPr lang="en-US" sz="2600" b="1" dirty="0">
                <a:solidFill>
                  <a:srgbClr val="1F2328"/>
                </a:solidFill>
                <a:latin typeface="Cambria" pitchFamily="34" charset="0"/>
                <a:ea typeface="Cambria" pitchFamily="34" charset="-122"/>
                <a:cs typeface="Cambria" pitchFamily="34" charset="-120"/>
              </a:rPr>
              <a:t>66%</a:t>
            </a:r>
            <a:endParaRPr lang="en-US" sz="2600" dirty="0"/>
          </a:p>
        </p:txBody>
      </p:sp>
      <p:sp>
        <p:nvSpPr>
          <p:cNvPr id="21" name="Text 19"/>
          <p:cNvSpPr/>
          <p:nvPr/>
        </p:nvSpPr>
        <p:spPr>
          <a:xfrm>
            <a:off x="8229600" y="3977640"/>
            <a:ext cx="3200400" cy="457200"/>
          </a:xfrm>
          <a:prstGeom prst="rect">
            <a:avLst/>
          </a:prstGeom>
          <a:noFill/>
          <a:ln/>
        </p:spPr>
        <p:txBody>
          <a:bodyPr wrap="square" lIns="0" tIns="0" rIns="0" bIns="0" rtlCol="0" anchor="ctr"/>
          <a:lstStyle/>
          <a:p>
            <a:pPr marL="0" indent="0">
              <a:buNone/>
            </a:pPr>
            <a:r>
              <a:rPr lang="en-US" sz="1200" dirty="0">
                <a:solidFill>
                  <a:srgbClr val="6B7178"/>
                </a:solidFill>
                <a:latin typeface="Calibri" pitchFamily="34" charset="0"/>
                <a:ea typeface="Calibri" pitchFamily="34" charset="-122"/>
                <a:cs typeface="Calibri" pitchFamily="34" charset="-120"/>
              </a:rPr>
              <a:t>Préstamos personales (tasa anual)</a:t>
            </a:r>
            <a:endParaRPr lang="en-US" sz="1200" dirty="0"/>
          </a:p>
        </p:txBody>
      </p:sp>
      <p:sp>
        <p:nvSpPr>
          <p:cNvPr id="22" name="Shape 20"/>
          <p:cNvSpPr/>
          <p:nvPr/>
        </p:nvSpPr>
        <p:spPr>
          <a:xfrm>
            <a:off x="548640" y="4892040"/>
            <a:ext cx="11064240" cy="1234440"/>
          </a:xfrm>
          <a:prstGeom prst="rect">
            <a:avLst/>
          </a:prstGeom>
          <a:solidFill>
            <a:srgbClr val="23262B"/>
          </a:solidFill>
          <a:ln/>
        </p:spPr>
      </p:sp>
      <p:sp>
        <p:nvSpPr>
          <p:cNvPr id="23" name="Text 21"/>
          <p:cNvSpPr/>
          <p:nvPr/>
        </p:nvSpPr>
        <p:spPr>
          <a:xfrm>
            <a:off x="822960" y="5074920"/>
            <a:ext cx="10515600" cy="914400"/>
          </a:xfrm>
          <a:prstGeom prst="rect">
            <a:avLst/>
          </a:prstGeom>
          <a:noFill/>
          <a:ln/>
        </p:spPr>
        <p:txBody>
          <a:bodyPr wrap="square" lIns="0" tIns="0" rIns="0" bIns="0" rtlCol="0" anchor="ctr"/>
          <a:lstStyle/>
          <a:p>
            <a:pPr marL="0" indent="0">
              <a:lnSpc>
                <a:spcPct val="120000"/>
              </a:lnSpc>
              <a:buNone/>
            </a:pPr>
            <a:r>
              <a:rPr lang="en-US" sz="1300" dirty="0">
                <a:solidFill>
                  <a:srgbClr val="F7F6F3"/>
                </a:solidFill>
                <a:latin typeface="Calibri" pitchFamily="34" charset="0"/>
                <a:ea typeface="Calibri" pitchFamily="34" charset="-122"/>
                <a:cs typeface="Calibri" pitchFamily="34" charset="-120"/>
              </a:rPr>
              <a:t>El atraso cambiario como factor clave: el tipo de cambio oficial aumentó apenas 9,7% interanual, muy por debajo de la inflación (33%), profundizando la pérdida de competitividad de la industria y explicando en parte la caída de importaciones de bienes de capital. </a:t>
            </a:r>
            <a:r>
              <a:rPr lang="es-ES" sz="1300" b="0" i="0" u="none" strike="noStrike" baseline="0" dirty="0">
                <a:solidFill>
                  <a:schemeClr val="bg1"/>
                </a:solidFill>
              </a:rPr>
              <a:t>Los plazos fijos en pesos ofrecen rendimientos cercanos al 20% anual, mientras que los préstamos personales mantienen tasas superiores al 66%, encareciendo el financiamiento para familias y empresas y limitando la expansión del crédito. </a:t>
            </a:r>
            <a:endParaRPr lang="en-US" sz="1300" dirty="0">
              <a:solidFill>
                <a:schemeClr val="bg1"/>
              </a:solidFill>
            </a:endParaRPr>
          </a:p>
        </p:txBody>
      </p:sp>
      <p:sp>
        <p:nvSpPr>
          <p:cNvPr id="24" name="Text 22"/>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25" name="Text 23"/>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6F3"/>
        </a:solidFill>
        <a:effectLst/>
      </p:bgPr>
    </p:bg>
    <p:spTree>
      <p:nvGrpSpPr>
        <p:cNvPr id="1" name=""/>
        <p:cNvGrpSpPr/>
        <p:nvPr/>
      </p:nvGrpSpPr>
      <p:grpSpPr>
        <a:xfrm>
          <a:off x="0" y="0"/>
          <a:ext cx="0" cy="0"/>
          <a:chOff x="0" y="0"/>
          <a:chExt cx="0" cy="0"/>
        </a:xfrm>
      </p:grpSpPr>
      <p:sp>
        <p:nvSpPr>
          <p:cNvPr id="2" name="Text 0"/>
          <p:cNvSpPr/>
          <p:nvPr/>
        </p:nvSpPr>
        <p:spPr>
          <a:xfrm>
            <a:off x="548640" y="365760"/>
            <a:ext cx="9144000" cy="320040"/>
          </a:xfrm>
          <a:prstGeom prst="rect">
            <a:avLst/>
          </a:prstGeom>
          <a:noFill/>
          <a:ln/>
        </p:spPr>
        <p:txBody>
          <a:bodyPr wrap="square" lIns="0" tIns="0" rIns="0" bIns="0" rtlCol="0" anchor="ctr"/>
          <a:lstStyle/>
          <a:p>
            <a:pPr marL="0" indent="0">
              <a:buNone/>
            </a:pPr>
            <a:r>
              <a:rPr lang="en-US" sz="1200" b="1" kern="0" spc="200" dirty="0">
                <a:solidFill>
                  <a:srgbClr val="F2B705"/>
                </a:solidFill>
                <a:latin typeface="Calibri" pitchFamily="34" charset="0"/>
                <a:ea typeface="Calibri" pitchFamily="34" charset="-122"/>
                <a:cs typeface="Calibri" pitchFamily="34" charset="-120"/>
              </a:rPr>
              <a:t>SECTOR EXTERNO</a:t>
            </a:r>
            <a:endParaRPr lang="en-US" sz="1200" dirty="0"/>
          </a:p>
        </p:txBody>
      </p:sp>
      <p:sp>
        <p:nvSpPr>
          <p:cNvPr id="3" name="Text 1"/>
          <p:cNvSpPr/>
          <p:nvPr/>
        </p:nvSpPr>
        <p:spPr>
          <a:xfrm>
            <a:off x="548640" y="658368"/>
            <a:ext cx="11064240" cy="685800"/>
          </a:xfrm>
          <a:prstGeom prst="rect">
            <a:avLst/>
          </a:prstGeom>
          <a:noFill/>
          <a:ln/>
        </p:spPr>
        <p:txBody>
          <a:bodyPr wrap="square" lIns="0" tIns="0" rIns="0" bIns="0" rtlCol="0" anchor="ctr"/>
          <a:lstStyle/>
          <a:p>
            <a:pPr marL="0" indent="0">
              <a:buNone/>
            </a:pPr>
            <a:r>
              <a:rPr lang="en-US" sz="2800" b="1" dirty="0">
                <a:solidFill>
                  <a:srgbClr val="1F2328"/>
                </a:solidFill>
                <a:latin typeface="Cambria" pitchFamily="34" charset="0"/>
                <a:ea typeface="Cambria" pitchFamily="34" charset="-122"/>
                <a:cs typeface="Cambria" pitchFamily="34" charset="-120"/>
              </a:rPr>
              <a:t>Superávit comercial récord, pero drenaje de divisas</a:t>
            </a:r>
            <a:endParaRPr lang="en-US" sz="2800" dirty="0"/>
          </a:p>
        </p:txBody>
      </p:sp>
      <p:sp>
        <p:nvSpPr>
          <p:cNvPr id="4" name="Shape 2"/>
          <p:cNvSpPr/>
          <p:nvPr/>
        </p:nvSpPr>
        <p:spPr>
          <a:xfrm>
            <a:off x="548640" y="1554480"/>
            <a:ext cx="3520440" cy="1371600"/>
          </a:xfrm>
          <a:prstGeom prst="rect">
            <a:avLst/>
          </a:prstGeom>
          <a:solidFill>
            <a:srgbClr val="FFFFFF"/>
          </a:solidFill>
          <a:ln w="12700">
            <a:solidFill>
              <a:srgbClr val="E3E1DC"/>
            </a:solidFill>
            <a:prstDash val="solid"/>
          </a:ln>
        </p:spPr>
      </p:sp>
      <p:sp>
        <p:nvSpPr>
          <p:cNvPr id="5" name="Text 3"/>
          <p:cNvSpPr/>
          <p:nvPr/>
        </p:nvSpPr>
        <p:spPr>
          <a:xfrm>
            <a:off x="731520" y="1691640"/>
            <a:ext cx="3154680" cy="594360"/>
          </a:xfrm>
          <a:prstGeom prst="rect">
            <a:avLst/>
          </a:prstGeom>
          <a:noFill/>
          <a:ln/>
        </p:spPr>
        <p:txBody>
          <a:bodyPr wrap="square" lIns="0" tIns="0" rIns="0" bIns="0" rtlCol="0" anchor="ctr"/>
          <a:lstStyle/>
          <a:p>
            <a:pPr marL="0" indent="0">
              <a:buNone/>
            </a:pPr>
            <a:r>
              <a:rPr lang="en-US" sz="2400" b="1" dirty="0">
                <a:solidFill>
                  <a:srgbClr val="3E7A4E"/>
                </a:solidFill>
                <a:latin typeface="Cambria" pitchFamily="34" charset="0"/>
                <a:ea typeface="Cambria" pitchFamily="34" charset="-122"/>
                <a:cs typeface="Cambria" pitchFamily="34" charset="-120"/>
              </a:rPr>
              <a:t>USD 2.194 M</a:t>
            </a:r>
            <a:endParaRPr lang="en-US" sz="2400" dirty="0"/>
          </a:p>
        </p:txBody>
      </p:sp>
      <p:sp>
        <p:nvSpPr>
          <p:cNvPr id="6" name="Text 4"/>
          <p:cNvSpPr/>
          <p:nvPr/>
        </p:nvSpPr>
        <p:spPr>
          <a:xfrm>
            <a:off x="731520" y="2286000"/>
            <a:ext cx="3154680" cy="548640"/>
          </a:xfrm>
          <a:prstGeom prst="rect">
            <a:avLst/>
          </a:prstGeom>
          <a:noFill/>
          <a:ln/>
        </p:spPr>
        <p:txBody>
          <a:bodyPr wrap="square" lIns="0" tIns="0" rIns="0" bIns="0" rtlCol="0" anchor="ctr"/>
          <a:lstStyle/>
          <a:p>
            <a:pPr marL="0" indent="0">
              <a:buNone/>
            </a:pPr>
            <a:r>
              <a:rPr lang="en-US" sz="1100" dirty="0">
                <a:solidFill>
                  <a:srgbClr val="1F2328"/>
                </a:solidFill>
                <a:latin typeface="Calibri" pitchFamily="34" charset="0"/>
                <a:ea typeface="Calibri" pitchFamily="34" charset="-122"/>
                <a:cs typeface="Calibri" pitchFamily="34" charset="-120"/>
              </a:rPr>
              <a:t>Superávit comercial de junio — 31° mes consecutivo positivo</a:t>
            </a:r>
            <a:endParaRPr lang="en-US" sz="1100" dirty="0"/>
          </a:p>
        </p:txBody>
      </p:sp>
      <p:sp>
        <p:nvSpPr>
          <p:cNvPr id="7" name="Shape 5"/>
          <p:cNvSpPr/>
          <p:nvPr/>
        </p:nvSpPr>
        <p:spPr>
          <a:xfrm>
            <a:off x="4206240" y="1554480"/>
            <a:ext cx="3520440" cy="1371600"/>
          </a:xfrm>
          <a:prstGeom prst="rect">
            <a:avLst/>
          </a:prstGeom>
          <a:solidFill>
            <a:srgbClr val="FFFFFF"/>
          </a:solidFill>
          <a:ln w="12700">
            <a:solidFill>
              <a:srgbClr val="E3E1DC"/>
            </a:solidFill>
            <a:prstDash val="solid"/>
          </a:ln>
        </p:spPr>
      </p:sp>
      <p:sp>
        <p:nvSpPr>
          <p:cNvPr id="8" name="Text 6"/>
          <p:cNvSpPr/>
          <p:nvPr/>
        </p:nvSpPr>
        <p:spPr>
          <a:xfrm>
            <a:off x="4389120" y="1691640"/>
            <a:ext cx="3154680" cy="594360"/>
          </a:xfrm>
          <a:prstGeom prst="rect">
            <a:avLst/>
          </a:prstGeom>
          <a:noFill/>
          <a:ln/>
        </p:spPr>
        <p:txBody>
          <a:bodyPr wrap="square" lIns="0" tIns="0" rIns="0" bIns="0" rtlCol="0" anchor="ctr"/>
          <a:lstStyle/>
          <a:p>
            <a:pPr marL="0" indent="0">
              <a:buNone/>
            </a:pPr>
            <a:r>
              <a:rPr lang="en-US" sz="2400" b="1" dirty="0">
                <a:solidFill>
                  <a:srgbClr val="1F2328"/>
                </a:solidFill>
                <a:latin typeface="Cambria" pitchFamily="34" charset="0"/>
                <a:ea typeface="Cambria" pitchFamily="34" charset="-122"/>
                <a:cs typeface="Cambria" pitchFamily="34" charset="-120"/>
              </a:rPr>
              <a:t>USD 9.055 M</a:t>
            </a:r>
            <a:endParaRPr lang="en-US" sz="2400" dirty="0"/>
          </a:p>
        </p:txBody>
      </p:sp>
      <p:sp>
        <p:nvSpPr>
          <p:cNvPr id="9" name="Text 7"/>
          <p:cNvSpPr/>
          <p:nvPr/>
        </p:nvSpPr>
        <p:spPr>
          <a:xfrm>
            <a:off x="4389120" y="2286000"/>
            <a:ext cx="3154680" cy="548640"/>
          </a:xfrm>
          <a:prstGeom prst="rect">
            <a:avLst/>
          </a:prstGeom>
          <a:noFill/>
          <a:ln/>
        </p:spPr>
        <p:txBody>
          <a:bodyPr wrap="square" lIns="0" tIns="0" rIns="0" bIns="0" rtlCol="0" anchor="ctr"/>
          <a:lstStyle/>
          <a:p>
            <a:pPr marL="0" indent="0">
              <a:buNone/>
            </a:pPr>
            <a:r>
              <a:rPr lang="en-US" sz="1100" dirty="0">
                <a:solidFill>
                  <a:srgbClr val="1F2328"/>
                </a:solidFill>
                <a:latin typeface="Calibri" pitchFamily="34" charset="0"/>
                <a:ea typeface="Calibri" pitchFamily="34" charset="-122"/>
                <a:cs typeface="Calibri" pitchFamily="34" charset="-120"/>
              </a:rPr>
              <a:t>Exportaciones de junio (+24,5% i.a.: precio +16,5%, cantidad +6,8%)</a:t>
            </a:r>
            <a:endParaRPr lang="en-US" sz="1100" dirty="0"/>
          </a:p>
        </p:txBody>
      </p:sp>
      <p:sp>
        <p:nvSpPr>
          <p:cNvPr id="10" name="Shape 8"/>
          <p:cNvSpPr/>
          <p:nvPr/>
        </p:nvSpPr>
        <p:spPr>
          <a:xfrm>
            <a:off x="7863840" y="1554480"/>
            <a:ext cx="3749040" cy="1371600"/>
          </a:xfrm>
          <a:prstGeom prst="rect">
            <a:avLst/>
          </a:prstGeom>
          <a:solidFill>
            <a:srgbClr val="FFFFFF"/>
          </a:solidFill>
          <a:ln w="12700">
            <a:solidFill>
              <a:srgbClr val="E3E1DC"/>
            </a:solidFill>
            <a:prstDash val="solid"/>
          </a:ln>
        </p:spPr>
      </p:sp>
      <p:sp>
        <p:nvSpPr>
          <p:cNvPr id="11" name="Text 9"/>
          <p:cNvSpPr/>
          <p:nvPr/>
        </p:nvSpPr>
        <p:spPr>
          <a:xfrm>
            <a:off x="8046720" y="1691640"/>
            <a:ext cx="3383280" cy="594360"/>
          </a:xfrm>
          <a:prstGeom prst="rect">
            <a:avLst/>
          </a:prstGeom>
          <a:noFill/>
          <a:ln/>
        </p:spPr>
        <p:txBody>
          <a:bodyPr wrap="square" lIns="0" tIns="0" rIns="0" bIns="0" rtlCol="0" anchor="ctr"/>
          <a:lstStyle/>
          <a:p>
            <a:pPr marL="0" indent="0">
              <a:buNone/>
            </a:pPr>
            <a:r>
              <a:rPr lang="en-US" sz="2400" b="1" dirty="0">
                <a:solidFill>
                  <a:srgbClr val="B0362C"/>
                </a:solidFill>
                <a:latin typeface="Cambria" pitchFamily="34" charset="0"/>
                <a:ea typeface="Cambria" pitchFamily="34" charset="-122"/>
                <a:cs typeface="Cambria" pitchFamily="34" charset="-120"/>
              </a:rPr>
              <a:t>-USD 3.323 M</a:t>
            </a:r>
            <a:endParaRPr lang="en-US" sz="2400" dirty="0"/>
          </a:p>
        </p:txBody>
      </p:sp>
      <p:sp>
        <p:nvSpPr>
          <p:cNvPr id="12" name="Text 10"/>
          <p:cNvSpPr/>
          <p:nvPr/>
        </p:nvSpPr>
        <p:spPr>
          <a:xfrm>
            <a:off x="8046720" y="2286000"/>
            <a:ext cx="3383280" cy="548640"/>
          </a:xfrm>
          <a:prstGeom prst="rect">
            <a:avLst/>
          </a:prstGeom>
          <a:noFill/>
          <a:ln/>
        </p:spPr>
        <p:txBody>
          <a:bodyPr wrap="square" lIns="0" tIns="0" rIns="0" bIns="0" rtlCol="0" anchor="ctr"/>
          <a:lstStyle/>
          <a:p>
            <a:pPr marL="0" indent="0">
              <a:buNone/>
            </a:pPr>
            <a:r>
              <a:rPr lang="en-US" sz="1100" dirty="0">
                <a:solidFill>
                  <a:srgbClr val="1F2328"/>
                </a:solidFill>
                <a:latin typeface="Calibri" pitchFamily="34" charset="0"/>
                <a:ea typeface="Calibri" pitchFamily="34" charset="-122"/>
                <a:cs typeface="Calibri" pitchFamily="34" charset="-120"/>
              </a:rPr>
              <a:t>Caída de reservas del BCRA en junio, pese a comprar USD 1.418 M</a:t>
            </a:r>
            <a:endParaRPr lang="en-US" sz="1100" dirty="0"/>
          </a:p>
        </p:txBody>
      </p:sp>
      <p:graphicFrame>
        <p:nvGraphicFramePr>
          <p:cNvPr id="13" name="Chart 0"/>
          <p:cNvGraphicFramePr/>
          <p:nvPr/>
        </p:nvGraphicFramePr>
        <p:xfrm>
          <a:off x="548640" y="3154680"/>
          <a:ext cx="11064240" cy="324612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11"/>
          <p:cNvSpPr/>
          <p:nvPr/>
        </p:nvSpPr>
        <p:spPr>
          <a:xfrm>
            <a:off x="9692640" y="3200400"/>
            <a:ext cx="822960" cy="274320"/>
          </a:xfrm>
          <a:prstGeom prst="rect">
            <a:avLst/>
          </a:prstGeom>
          <a:noFill/>
          <a:ln/>
        </p:spPr>
        <p:txBody>
          <a:bodyPr wrap="square" lIns="0" tIns="0" rIns="0" bIns="0" rtlCol="0" anchor="ctr"/>
          <a:lstStyle/>
          <a:p>
            <a:pPr marL="0" indent="0">
              <a:buNone/>
            </a:pPr>
            <a:r>
              <a:rPr lang="en-US" sz="1000" dirty="0">
                <a:solidFill>
                  <a:srgbClr val="9AA0A6"/>
                </a:solidFill>
                <a:latin typeface="Calibri" pitchFamily="34" charset="0"/>
                <a:ea typeface="Calibri" pitchFamily="34" charset="-122"/>
                <a:cs typeface="Calibri" pitchFamily="34" charset="-120"/>
              </a:rPr>
              <a:t>● 2025</a:t>
            </a:r>
            <a:endParaRPr lang="en-US" sz="1000" dirty="0"/>
          </a:p>
        </p:txBody>
      </p:sp>
      <p:sp>
        <p:nvSpPr>
          <p:cNvPr id="15" name="Text 12"/>
          <p:cNvSpPr/>
          <p:nvPr/>
        </p:nvSpPr>
        <p:spPr>
          <a:xfrm>
            <a:off x="10424160" y="3200400"/>
            <a:ext cx="822960" cy="274320"/>
          </a:xfrm>
          <a:prstGeom prst="rect">
            <a:avLst/>
          </a:prstGeom>
          <a:noFill/>
          <a:ln/>
        </p:spPr>
        <p:txBody>
          <a:bodyPr wrap="square" lIns="0" tIns="0" rIns="0" bIns="0" rtlCol="0" anchor="ctr"/>
          <a:lstStyle/>
          <a:p>
            <a:pPr marL="0" indent="0">
              <a:buNone/>
            </a:pPr>
            <a:r>
              <a:rPr lang="en-US" sz="1000" dirty="0">
                <a:solidFill>
                  <a:srgbClr val="F2B705"/>
                </a:solidFill>
                <a:latin typeface="Calibri" pitchFamily="34" charset="0"/>
                <a:ea typeface="Calibri" pitchFamily="34" charset="-122"/>
                <a:cs typeface="Calibri" pitchFamily="34" charset="-120"/>
              </a:rPr>
              <a:t>● 2026</a:t>
            </a:r>
            <a:endParaRPr lang="en-US" sz="1000" dirty="0"/>
          </a:p>
        </p:txBody>
      </p:sp>
      <p:sp>
        <p:nvSpPr>
          <p:cNvPr id="16" name="Text 13"/>
          <p:cNvSpPr/>
          <p:nvPr/>
        </p:nvSpPr>
        <p:spPr>
          <a:xfrm>
            <a:off x="548640" y="6537960"/>
            <a:ext cx="7315200" cy="274320"/>
          </a:xfrm>
          <a:prstGeom prst="rect">
            <a:avLst/>
          </a:prstGeom>
          <a:noFill/>
          <a:ln/>
        </p:spPr>
        <p:txBody>
          <a:bodyPr wrap="square" lIns="0" tIns="0" rIns="0" bIns="0" rtlCol="0" anchor="ctr"/>
          <a:lstStyle/>
          <a:p>
            <a:pPr marL="0" indent="0">
              <a:buNone/>
            </a:pPr>
            <a:r>
              <a:rPr lang="en-US" sz="900" dirty="0">
                <a:solidFill>
                  <a:srgbClr val="6B7178"/>
                </a:solidFill>
                <a:latin typeface="Calibri" pitchFamily="34" charset="0"/>
                <a:ea typeface="Calibri" pitchFamily="34" charset="-122"/>
                <a:cs typeface="Calibri" pitchFamily="34" charset="-120"/>
              </a:rPr>
              <a:t>Dos Modelos · Informe de Coyuntura · Agosto 2026</a:t>
            </a:r>
            <a:endParaRPr lang="en-US" sz="900" dirty="0"/>
          </a:p>
        </p:txBody>
      </p:sp>
      <p:sp>
        <p:nvSpPr>
          <p:cNvPr id="17" name="Text 14"/>
          <p:cNvSpPr/>
          <p:nvPr/>
        </p:nvSpPr>
        <p:spPr>
          <a:xfrm>
            <a:off x="11521440" y="6537960"/>
            <a:ext cx="365760" cy="274320"/>
          </a:xfrm>
          <a:prstGeom prst="rect">
            <a:avLst/>
          </a:prstGeom>
          <a:noFill/>
          <a:ln/>
        </p:spPr>
        <p:txBody>
          <a:bodyPr wrap="square" lIns="0" tIns="0" rIns="0" bIns="0" rtlCol="0" anchor="ctr"/>
          <a:lstStyle/>
          <a:p>
            <a:pPr marL="0" indent="0" algn="r">
              <a:buNone/>
            </a:pPr>
            <a:r>
              <a:rPr lang="en-US" sz="900" dirty="0">
                <a:solidFill>
                  <a:srgbClr val="6B7178"/>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TotalTime>
  <Words>1488</Words>
  <Application>Microsoft Office PowerPoint</Application>
  <PresentationFormat>Panorámica</PresentationFormat>
  <Paragraphs>201</Paragraphs>
  <Slides>12</Slides>
  <Notes>12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Calibri</vt:lpstr>
      <vt:lpstr>Cambria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Antonio Macchioli</cp:lastModifiedBy>
  <cp:revision>5</cp:revision>
  <dcterms:created xsi:type="dcterms:W3CDTF">2026-08-07T12:02:39Z</dcterms:created>
  <dcterms:modified xsi:type="dcterms:W3CDTF">2026-08-07T13:41:45Z</dcterms:modified>
</cp:coreProperties>
</file>